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75509B-044D-716A-B2FE-8EFFEBD0FCD3}" v="922" dt="2025-04-20T03:45:52.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5/12/2025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6334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5/12/2025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861508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5/12/2025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4971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5/12/2025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22925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5/12/2025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3086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5/12/2025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29441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5/12/2025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171493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5/12/2025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2615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5/12/2025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187903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5/12/2025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5671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5/12/2025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902746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5/12/2025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9027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shorts/IM3ZxsM9-SI" TargetMode="External"/><Relationship Id="rId7" Type="http://schemas.openxmlformats.org/officeDocument/2006/relationships/hyperlink" Target="https://www.youtube.com/watch?v=OcJOQQvieR8" TargetMode="External"/><Relationship Id="rId2" Type="http://schemas.openxmlformats.org/officeDocument/2006/relationships/hyperlink" Target="https://www.youtube.com/watch?v=MBfJozL7qHM" TargetMode="External"/><Relationship Id="rId1" Type="http://schemas.openxmlformats.org/officeDocument/2006/relationships/slideLayout" Target="../slideLayouts/slideLayout2.xml"/><Relationship Id="rId6" Type="http://schemas.openxmlformats.org/officeDocument/2006/relationships/hyperlink" Target="https://www.youtube.com/watch?v=IruW_zr_1Gg" TargetMode="External"/><Relationship Id="rId5" Type="http://schemas.openxmlformats.org/officeDocument/2006/relationships/hyperlink" Target="https://www.youtube.com/watch?v=fWf7hT8QwEU" TargetMode="External"/><Relationship Id="rId4" Type="http://schemas.openxmlformats.org/officeDocument/2006/relationships/hyperlink" Target="https://www.youtube.com/watch?v=HWKxbW9DUy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y.clevelandclinic.org/health/diseases/22893-focal-seizur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y.clevelandclinic.org/health/diseases/alcohol-withdrawal" TargetMode="External"/><Relationship Id="rId3" Type="http://schemas.openxmlformats.org/officeDocument/2006/relationships/hyperlink" Target="https://my.clevelandclinic.org/health/diseases/9815-hyperglycemia-high-blood-sugar" TargetMode="External"/><Relationship Id="rId7" Type="http://schemas.openxmlformats.org/officeDocument/2006/relationships/hyperlink" Target="https://my.clevelandclinic.org/health/diseases/16652-drug-addiction-substance-use-disorder-sud" TargetMode="External"/><Relationship Id="rId2" Type="http://schemas.openxmlformats.org/officeDocument/2006/relationships/hyperlink" Target="https://my.clevelandclinic.org/health/diseases/11647-hypoglycemia-low-blood-sugar" TargetMode="External"/><Relationship Id="rId1" Type="http://schemas.openxmlformats.org/officeDocument/2006/relationships/slideLayout" Target="../slideLayouts/slideLayout2.xml"/><Relationship Id="rId6" Type="http://schemas.openxmlformats.org/officeDocument/2006/relationships/hyperlink" Target="https://my.clevelandclinic.org/health/diseases/11874-stress" TargetMode="External"/><Relationship Id="rId5" Type="http://schemas.openxmlformats.org/officeDocument/2006/relationships/hyperlink" Target="https://my.clevelandclinic.org/health/diseases/23970-sleep-deprivation" TargetMode="External"/><Relationship Id="rId4" Type="http://schemas.openxmlformats.org/officeDocument/2006/relationships/hyperlink" Target="https://my.clevelandclinic.org/health/symptoms/10880-fev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y.clevelandclinic.org/health/treatments/5015-epilepsy-surgery" TargetMode="External"/><Relationship Id="rId2" Type="http://schemas.openxmlformats.org/officeDocument/2006/relationships/hyperlink" Target="https://my.clevelandclinic.org/health/treatments/24781-antiseizure-medications-anticonvulsants" TargetMode="External"/><Relationship Id="rId1" Type="http://schemas.openxmlformats.org/officeDocument/2006/relationships/slideLayout" Target="../slideLayouts/slideLayout2.xml"/><Relationship Id="rId5" Type="http://schemas.openxmlformats.org/officeDocument/2006/relationships/hyperlink" Target="https://my.clevelandclinic.org/health/treatments/17598-vagus-nerve-stimulation" TargetMode="External"/><Relationship Id="rId4" Type="http://schemas.openxmlformats.org/officeDocument/2006/relationships/hyperlink" Target="https://my.clevelandclinic.org/health/treatments/21088-deep-brain-stimulatio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03400" y="908651"/>
            <a:ext cx="4937004" cy="4058682"/>
          </a:xfrm>
        </p:spPr>
        <p:txBody>
          <a:bodyPr anchor="t">
            <a:normAutofit/>
          </a:bodyPr>
          <a:lstStyle/>
          <a:p>
            <a:r>
              <a:rPr lang="en-US" sz="6500"/>
              <a:t>Seizure First Aid</a:t>
            </a:r>
          </a:p>
        </p:txBody>
      </p:sp>
      <p:sp>
        <p:nvSpPr>
          <p:cNvPr id="3" name="Subtitle 2"/>
          <p:cNvSpPr>
            <a:spLocks noGrp="1"/>
          </p:cNvSpPr>
          <p:nvPr>
            <p:ph type="subTitle" idx="1"/>
          </p:nvPr>
        </p:nvSpPr>
        <p:spPr>
          <a:xfrm>
            <a:off x="703400" y="5103862"/>
            <a:ext cx="4172757" cy="845487"/>
          </a:xfrm>
        </p:spPr>
        <p:txBody>
          <a:bodyPr vert="horz" lIns="91440" tIns="45720" rIns="91440" bIns="45720" rtlCol="0" anchor="b">
            <a:normAutofit/>
          </a:bodyPr>
          <a:lstStyle/>
          <a:p>
            <a:endParaRPr lang="en-US"/>
          </a:p>
        </p:txBody>
      </p:sp>
      <p:cxnSp>
        <p:nvCxnSpPr>
          <p:cNvPr id="16" name="Straight Connector 15">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Paint in motion from the bottom of the view">
            <a:extLst>
              <a:ext uri="{FF2B5EF4-FFF2-40B4-BE49-F238E27FC236}">
                <a16:creationId xmlns:a16="http://schemas.microsoft.com/office/drawing/2014/main" id="{CDA13E9F-0CC1-A402-DCA4-E5BF8450C9E2}"/>
              </a:ext>
            </a:extLst>
          </p:cNvPr>
          <p:cNvPicPr>
            <a:picLocks noChangeAspect="1"/>
          </p:cNvPicPr>
          <p:nvPr/>
        </p:nvPicPr>
        <p:blipFill>
          <a:blip r:embed="rId2"/>
          <a:srcRect l="26186" r="18646" b="-1"/>
          <a:stretch/>
        </p:blipFill>
        <p:spPr>
          <a:xfrm>
            <a:off x="6326272" y="10"/>
            <a:ext cx="5865727" cy="685799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7F7D6-2A66-1557-B696-074AE7A27EC7}"/>
              </a:ext>
            </a:extLst>
          </p:cNvPr>
          <p:cNvSpPr>
            <a:spLocks noGrp="1"/>
          </p:cNvSpPr>
          <p:nvPr>
            <p:ph type="title"/>
          </p:nvPr>
        </p:nvSpPr>
        <p:spPr/>
        <p:txBody>
          <a:bodyPr/>
          <a:lstStyle/>
          <a:p>
            <a:r>
              <a:rPr lang="en-US" dirty="0"/>
              <a:t>FYI about Seizures:</a:t>
            </a:r>
          </a:p>
        </p:txBody>
      </p:sp>
      <p:sp>
        <p:nvSpPr>
          <p:cNvPr id="3" name="Content Placeholder 2">
            <a:extLst>
              <a:ext uri="{FF2B5EF4-FFF2-40B4-BE49-F238E27FC236}">
                <a16:creationId xmlns:a16="http://schemas.microsoft.com/office/drawing/2014/main" id="{1B462FD5-EC37-5866-7B5F-A6EE7444CF89}"/>
              </a:ext>
            </a:extLst>
          </p:cNvPr>
          <p:cNvSpPr>
            <a:spLocks noGrp="1"/>
          </p:cNvSpPr>
          <p:nvPr>
            <p:ph idx="1"/>
          </p:nvPr>
        </p:nvSpPr>
        <p:spPr/>
        <p:txBody>
          <a:bodyPr vert="horz" lIns="91440" tIns="45720" rIns="91440" bIns="45720" rtlCol="0" anchor="t">
            <a:normAutofit/>
          </a:bodyPr>
          <a:lstStyle/>
          <a:p>
            <a:r>
              <a:rPr lang="en-US" dirty="0"/>
              <a:t>Not usually a medical emergency</a:t>
            </a:r>
          </a:p>
          <a:p>
            <a:r>
              <a:rPr lang="en-US" dirty="0"/>
              <a:t>Seizures are not contagious</a:t>
            </a:r>
          </a:p>
          <a:p>
            <a:r>
              <a:rPr lang="en-US" dirty="0"/>
              <a:t>They cannot swallow their tongue when having a seizure</a:t>
            </a:r>
          </a:p>
          <a:p>
            <a:r>
              <a:rPr lang="en-US" dirty="0"/>
              <a:t>Not every seizure looks the same</a:t>
            </a:r>
          </a:p>
          <a:p>
            <a:r>
              <a:rPr lang="en-US" dirty="0"/>
              <a:t>It is rare but you can die from a seizure</a:t>
            </a:r>
          </a:p>
        </p:txBody>
      </p:sp>
    </p:spTree>
    <p:extLst>
      <p:ext uri="{BB962C8B-B14F-4D97-AF65-F5344CB8AC3E}">
        <p14:creationId xmlns:p14="http://schemas.microsoft.com/office/powerpoint/2010/main" val="373201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1C58A-9412-C2F8-E101-11A6AD10EFB8}"/>
              </a:ext>
            </a:extLst>
          </p:cNvPr>
          <p:cNvSpPr>
            <a:spLocks noGrp="1"/>
          </p:cNvSpPr>
          <p:nvPr>
            <p:ph type="title"/>
          </p:nvPr>
        </p:nvSpPr>
        <p:spPr/>
        <p:txBody>
          <a:bodyPr/>
          <a:lstStyle/>
          <a:p>
            <a:r>
              <a:rPr lang="en-US" dirty="0"/>
              <a:t>Seizure First Aid: Stay, Safe, Side</a:t>
            </a:r>
          </a:p>
        </p:txBody>
      </p:sp>
      <p:sp>
        <p:nvSpPr>
          <p:cNvPr id="3" name="Content Placeholder 2">
            <a:extLst>
              <a:ext uri="{FF2B5EF4-FFF2-40B4-BE49-F238E27FC236}">
                <a16:creationId xmlns:a16="http://schemas.microsoft.com/office/drawing/2014/main" id="{440ACC93-7064-0DD0-B7C3-94505C3DF0D5}"/>
              </a:ext>
            </a:extLst>
          </p:cNvPr>
          <p:cNvSpPr>
            <a:spLocks noGrp="1"/>
          </p:cNvSpPr>
          <p:nvPr>
            <p:ph idx="1"/>
          </p:nvPr>
        </p:nvSpPr>
        <p:spPr/>
        <p:txBody>
          <a:bodyPr vert="horz" lIns="91440" tIns="45720" rIns="91440" bIns="45720" rtlCol="0" anchor="t">
            <a:normAutofit/>
          </a:bodyPr>
          <a:lstStyle/>
          <a:p>
            <a:r>
              <a:rPr lang="en-US" sz="2800" dirty="0"/>
              <a:t>Stay with the person, stay calm, check to see if they have a medical ID bracelet or necklace, Time the seizure</a:t>
            </a:r>
          </a:p>
          <a:p>
            <a:r>
              <a:rPr lang="en-US" sz="2800" dirty="0"/>
              <a:t>Safe: Keep them safe, move harmful objects out of the way, if they are wandering around keep them away from stairs</a:t>
            </a:r>
          </a:p>
          <a:p>
            <a:r>
              <a:rPr lang="en-US" sz="2800" dirty="0"/>
              <a:t>Side: Roll them on their side, loosen any tight clothing around the neck, keep the airway clear. DON’T put anything in their mouth. DON’T RESTRAIN </a:t>
            </a:r>
          </a:p>
        </p:txBody>
      </p:sp>
    </p:spTree>
    <p:extLst>
      <p:ext uri="{BB962C8B-B14F-4D97-AF65-F5344CB8AC3E}">
        <p14:creationId xmlns:p14="http://schemas.microsoft.com/office/powerpoint/2010/main" val="3877197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361D-398D-6CC1-A96C-7C07B526C66B}"/>
              </a:ext>
            </a:extLst>
          </p:cNvPr>
          <p:cNvSpPr>
            <a:spLocks noGrp="1"/>
          </p:cNvSpPr>
          <p:nvPr>
            <p:ph type="title"/>
          </p:nvPr>
        </p:nvSpPr>
        <p:spPr/>
        <p:txBody>
          <a:bodyPr/>
          <a:lstStyle/>
          <a:p>
            <a:r>
              <a:rPr lang="en-US" dirty="0"/>
              <a:t>When to call 911</a:t>
            </a:r>
          </a:p>
        </p:txBody>
      </p:sp>
      <p:sp>
        <p:nvSpPr>
          <p:cNvPr id="3" name="Content Placeholder 2">
            <a:extLst>
              <a:ext uri="{FF2B5EF4-FFF2-40B4-BE49-F238E27FC236}">
                <a16:creationId xmlns:a16="http://schemas.microsoft.com/office/drawing/2014/main" id="{0C4E1C2C-67EF-EA90-9288-06508C23B431}"/>
              </a:ext>
            </a:extLst>
          </p:cNvPr>
          <p:cNvSpPr>
            <a:spLocks noGrp="1"/>
          </p:cNvSpPr>
          <p:nvPr>
            <p:ph idx="1"/>
          </p:nvPr>
        </p:nvSpPr>
        <p:spPr>
          <a:xfrm>
            <a:off x="700635" y="1572881"/>
            <a:ext cx="10691265" cy="4389007"/>
          </a:xfrm>
        </p:spPr>
        <p:txBody>
          <a:bodyPr vert="horz" lIns="91440" tIns="45720" rIns="91440" bIns="45720" rtlCol="0" anchor="t">
            <a:normAutofit/>
          </a:bodyPr>
          <a:lstStyle/>
          <a:p>
            <a:r>
              <a:rPr lang="en-US" dirty="0"/>
              <a:t>If it is their 1st seizure ever</a:t>
            </a:r>
          </a:p>
          <a:p>
            <a:r>
              <a:rPr lang="en-US" dirty="0"/>
              <a:t>The seizure is lasting over 5 minutes, or they are having one after the other</a:t>
            </a:r>
          </a:p>
          <a:p>
            <a:r>
              <a:rPr lang="en-US" dirty="0"/>
              <a:t>The person was in the water or pool</a:t>
            </a:r>
          </a:p>
          <a:p>
            <a:r>
              <a:rPr lang="en-US" dirty="0"/>
              <a:t>The person is injured</a:t>
            </a:r>
          </a:p>
          <a:p>
            <a:r>
              <a:rPr lang="en-US" dirty="0"/>
              <a:t>Difficulty breathing</a:t>
            </a:r>
          </a:p>
          <a:p>
            <a:r>
              <a:rPr lang="en-US" dirty="0"/>
              <a:t>Pregnant or Diabetic</a:t>
            </a:r>
          </a:p>
          <a:p>
            <a:r>
              <a:rPr lang="en-US" dirty="0"/>
              <a:t>The person does not return to their usual state once the seizure is over</a:t>
            </a:r>
          </a:p>
        </p:txBody>
      </p:sp>
    </p:spTree>
    <p:extLst>
      <p:ext uri="{BB962C8B-B14F-4D97-AF65-F5344CB8AC3E}">
        <p14:creationId xmlns:p14="http://schemas.microsoft.com/office/powerpoint/2010/main" val="119827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C8952-7B57-94B2-D6D5-58933208EC83}"/>
              </a:ext>
            </a:extLst>
          </p:cNvPr>
          <p:cNvSpPr>
            <a:spLocks noGrp="1"/>
          </p:cNvSpPr>
          <p:nvPr>
            <p:ph type="title"/>
          </p:nvPr>
        </p:nvSpPr>
        <p:spPr/>
        <p:txBody>
          <a:bodyPr/>
          <a:lstStyle/>
          <a:p>
            <a:r>
              <a:rPr lang="en-US" dirty="0"/>
              <a:t>Seizure Video</a:t>
            </a:r>
          </a:p>
        </p:txBody>
      </p:sp>
      <p:sp>
        <p:nvSpPr>
          <p:cNvPr id="3" name="Content Placeholder 2">
            <a:extLst>
              <a:ext uri="{FF2B5EF4-FFF2-40B4-BE49-F238E27FC236}">
                <a16:creationId xmlns:a16="http://schemas.microsoft.com/office/drawing/2014/main" id="{EE4F22F5-0736-B491-D86D-06C73C2801C8}"/>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2"/>
              </a:rPr>
              <a:t>Seizures &amp; You: Take Charge of the Storm Jr. (Grades K-5)</a:t>
            </a:r>
            <a:endParaRPr lang="en-US" dirty="0">
              <a:ea typeface="+mn-lt"/>
              <a:cs typeface="+mn-lt"/>
            </a:endParaRPr>
          </a:p>
          <a:p>
            <a:r>
              <a:rPr lang="en-US" dirty="0"/>
              <a:t>Febrile/Infant: </a:t>
            </a:r>
            <a:r>
              <a:rPr lang="en-US" dirty="0">
                <a:ea typeface="+mn-lt"/>
                <a:cs typeface="+mn-lt"/>
                <a:hlinkClick r:id="rId3"/>
              </a:rPr>
              <a:t>Febrile Seizure (3D Animation)</a:t>
            </a:r>
          </a:p>
          <a:p>
            <a:r>
              <a:rPr lang="en-US" dirty="0"/>
              <a:t>Absent Seizure: </a:t>
            </a:r>
            <a:r>
              <a:rPr lang="en-US" dirty="0">
                <a:ea typeface="+mn-lt"/>
                <a:cs typeface="+mn-lt"/>
                <a:hlinkClick r:id="rId4"/>
              </a:rPr>
              <a:t>Example of Absence Seizure</a:t>
            </a:r>
          </a:p>
          <a:p>
            <a:r>
              <a:rPr lang="en-US" dirty="0"/>
              <a:t>Focal Seizure: </a:t>
            </a:r>
            <a:r>
              <a:rPr lang="en-US" dirty="0">
                <a:ea typeface="+mn-lt"/>
                <a:cs typeface="+mn-lt"/>
                <a:hlinkClick r:id="rId5"/>
              </a:rPr>
              <a:t>Example of Focal Seizure with Impaired Awareness</a:t>
            </a:r>
          </a:p>
          <a:p>
            <a:r>
              <a:rPr lang="en-US" dirty="0"/>
              <a:t>Tonic seizure: </a:t>
            </a:r>
            <a:r>
              <a:rPr lang="en-US" dirty="0">
                <a:ea typeface="+mn-lt"/>
                <a:cs typeface="+mn-lt"/>
                <a:hlinkClick r:id="rId6"/>
              </a:rPr>
              <a:t>(16598) Example of a Tonic Clonic Seizure - YouTube</a:t>
            </a:r>
          </a:p>
          <a:p>
            <a:pPr lvl="1">
              <a:buFont typeface="Courier New" panose="020B0604020202020204" pitchFamily="34" charset="0"/>
              <a:buChar char="o"/>
            </a:pPr>
            <a:r>
              <a:rPr lang="en-US" dirty="0">
                <a:ea typeface="+mn-lt"/>
                <a:cs typeface="+mn-lt"/>
                <a:hlinkClick r:id="rId7"/>
              </a:rPr>
              <a:t>Tonic Clonic Seizure - TESS Research Foundation</a:t>
            </a:r>
            <a:endParaRPr lang="en-US" dirty="0"/>
          </a:p>
        </p:txBody>
      </p:sp>
    </p:spTree>
    <p:extLst>
      <p:ext uri="{BB962C8B-B14F-4D97-AF65-F5344CB8AC3E}">
        <p14:creationId xmlns:p14="http://schemas.microsoft.com/office/powerpoint/2010/main" val="58576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EF154D-2A92-C332-98BB-E854EF4ECCF9}"/>
              </a:ext>
            </a:extLst>
          </p:cNvPr>
          <p:cNvSpPr>
            <a:spLocks noGrp="1"/>
          </p:cNvSpPr>
          <p:nvPr>
            <p:ph type="title"/>
          </p:nvPr>
        </p:nvSpPr>
        <p:spPr>
          <a:xfrm>
            <a:off x="6696186" y="909637"/>
            <a:ext cx="4800600" cy="1307592"/>
          </a:xfrm>
        </p:spPr>
        <p:txBody>
          <a:bodyPr>
            <a:normAutofit/>
          </a:bodyPr>
          <a:lstStyle/>
          <a:p>
            <a:r>
              <a:rPr lang="en-US" dirty="0"/>
              <a:t>Who? What?</a:t>
            </a:r>
          </a:p>
        </p:txBody>
      </p:sp>
      <p:pic>
        <p:nvPicPr>
          <p:cNvPr id="5" name="Picture 4" descr="Hands holding each other's wrists and interlinked to form a circle">
            <a:extLst>
              <a:ext uri="{FF2B5EF4-FFF2-40B4-BE49-F238E27FC236}">
                <a16:creationId xmlns:a16="http://schemas.microsoft.com/office/drawing/2014/main" id="{89EB8C3A-62F1-4FBF-EB64-ACE0797C3BFD}"/>
              </a:ext>
            </a:extLst>
          </p:cNvPr>
          <p:cNvPicPr>
            <a:picLocks noChangeAspect="1"/>
          </p:cNvPicPr>
          <p:nvPr/>
        </p:nvPicPr>
        <p:blipFill>
          <a:blip r:embed="rId2"/>
          <a:srcRect l="19933" r="21324" b="-3"/>
          <a:stretch/>
        </p:blipFill>
        <p:spPr>
          <a:xfrm>
            <a:off x="20" y="10"/>
            <a:ext cx="6044164" cy="6857990"/>
          </a:xfrm>
          <a:prstGeom prst="rect">
            <a:avLst/>
          </a:prstGeom>
        </p:spPr>
      </p:pic>
      <p:cxnSp>
        <p:nvCxnSpPr>
          <p:cNvPr id="11" name="Straight Connector 10">
            <a:extLst>
              <a:ext uri="{FF2B5EF4-FFF2-40B4-BE49-F238E27FC236}">
                <a16:creationId xmlns:a16="http://schemas.microsoft.com/office/drawing/2014/main" id="{511FC409-B3C2-4F68-865C-C5333D6F27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81300" y="723900"/>
            <a:ext cx="4610075"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AD87D76-3F26-35A6-09EB-2FE00E299AE9}"/>
              </a:ext>
            </a:extLst>
          </p:cNvPr>
          <p:cNvSpPr>
            <a:spLocks noGrp="1"/>
          </p:cNvSpPr>
          <p:nvPr>
            <p:ph idx="1"/>
          </p:nvPr>
        </p:nvSpPr>
        <p:spPr>
          <a:xfrm>
            <a:off x="6696186" y="2221992"/>
            <a:ext cx="4800600" cy="3739896"/>
          </a:xfrm>
        </p:spPr>
        <p:txBody>
          <a:bodyPr vert="horz" lIns="91440" tIns="45720" rIns="91440" bIns="45720" rtlCol="0" anchor="t">
            <a:normAutofit/>
          </a:bodyPr>
          <a:lstStyle/>
          <a:p>
            <a:r>
              <a:rPr lang="en-US" dirty="0"/>
              <a:t>1 in 10 people will have a seizure during their lifetime. About 10% of people. </a:t>
            </a:r>
          </a:p>
          <a:p>
            <a:r>
              <a:rPr lang="en-US" dirty="0"/>
              <a:t>In the United States, 3.4 million people live with Epilepsy</a:t>
            </a:r>
          </a:p>
          <a:p>
            <a:r>
              <a:rPr lang="en-US" dirty="0"/>
              <a:t>Anyone, anywhere , can have a seizure</a:t>
            </a:r>
          </a:p>
          <a:p>
            <a:r>
              <a:rPr lang="en-US" dirty="0"/>
              <a:t>A seizure is uncontrolled jerking, loss of consciousness, blank stares, or other symptoms caused by abnormal electrical activity in the brain</a:t>
            </a:r>
          </a:p>
        </p:txBody>
      </p:sp>
      <p:cxnSp>
        <p:nvCxnSpPr>
          <p:cNvPr id="13" name="Straight Connector 12">
            <a:extLst>
              <a:ext uri="{FF2B5EF4-FFF2-40B4-BE49-F238E27FC236}">
                <a16:creationId xmlns:a16="http://schemas.microsoft.com/office/drawing/2014/main" id="{B810270D-76A7-44B3-9746-7EDF578860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81300" y="6142781"/>
            <a:ext cx="46100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651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899BB-F3A5-3A9B-724F-DCD565A6599A}"/>
              </a:ext>
            </a:extLst>
          </p:cNvPr>
          <p:cNvSpPr>
            <a:spLocks noGrp="1"/>
          </p:cNvSpPr>
          <p:nvPr>
            <p:ph type="title"/>
          </p:nvPr>
        </p:nvSpPr>
        <p:spPr/>
        <p:txBody>
          <a:bodyPr/>
          <a:lstStyle/>
          <a:p>
            <a:r>
              <a:rPr lang="en-US" dirty="0"/>
              <a:t>What causes a seizure?</a:t>
            </a:r>
          </a:p>
        </p:txBody>
      </p:sp>
      <p:pic>
        <p:nvPicPr>
          <p:cNvPr id="4" name="Content Placeholder 3" descr="Neural networks in your brain transmit signals. Seizures disrupt this electrical flow">
            <a:extLst>
              <a:ext uri="{FF2B5EF4-FFF2-40B4-BE49-F238E27FC236}">
                <a16:creationId xmlns:a16="http://schemas.microsoft.com/office/drawing/2014/main" id="{27952115-4D63-0809-2498-9C7A6C8E2A95}"/>
              </a:ext>
            </a:extLst>
          </p:cNvPr>
          <p:cNvPicPr>
            <a:picLocks noGrp="1" noChangeAspect="1"/>
          </p:cNvPicPr>
          <p:nvPr>
            <p:ph idx="1"/>
          </p:nvPr>
        </p:nvPicPr>
        <p:blipFill>
          <a:blip r:embed="rId2"/>
          <a:stretch>
            <a:fillRect/>
          </a:stretch>
        </p:blipFill>
        <p:spPr>
          <a:xfrm>
            <a:off x="7178860" y="321817"/>
            <a:ext cx="4206991" cy="6382779"/>
          </a:xfrm>
        </p:spPr>
      </p:pic>
    </p:spTree>
    <p:extLst>
      <p:ext uri="{BB962C8B-B14F-4D97-AF65-F5344CB8AC3E}">
        <p14:creationId xmlns:p14="http://schemas.microsoft.com/office/powerpoint/2010/main" val="2055073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26FB10-E56E-8DDE-3973-17DF080926C2}"/>
              </a:ext>
            </a:extLst>
          </p:cNvPr>
          <p:cNvSpPr>
            <a:spLocks noGrp="1"/>
          </p:cNvSpPr>
          <p:nvPr>
            <p:ph type="title"/>
          </p:nvPr>
        </p:nvSpPr>
        <p:spPr>
          <a:xfrm>
            <a:off x="6284749" y="909638"/>
            <a:ext cx="5201121" cy="1318062"/>
          </a:xfrm>
        </p:spPr>
        <p:txBody>
          <a:bodyPr>
            <a:normAutofit/>
          </a:bodyPr>
          <a:lstStyle/>
          <a:p>
            <a:r>
              <a:rPr lang="en-US" dirty="0"/>
              <a:t>Types of Seizures</a:t>
            </a:r>
          </a:p>
        </p:txBody>
      </p:sp>
      <p:pic>
        <p:nvPicPr>
          <p:cNvPr id="14" name="Picture 13" descr="Computer Generated Lights">
            <a:extLst>
              <a:ext uri="{FF2B5EF4-FFF2-40B4-BE49-F238E27FC236}">
                <a16:creationId xmlns:a16="http://schemas.microsoft.com/office/drawing/2014/main" id="{8029876D-D5AD-1705-A4BE-4D05F00C85FF}"/>
              </a:ext>
            </a:extLst>
          </p:cNvPr>
          <p:cNvPicPr>
            <a:picLocks noChangeAspect="1"/>
          </p:cNvPicPr>
          <p:nvPr/>
        </p:nvPicPr>
        <p:blipFill>
          <a:blip r:embed="rId2"/>
          <a:srcRect l="14878" r="23744" b="-60"/>
          <a:stretch/>
        </p:blipFill>
        <p:spPr>
          <a:xfrm>
            <a:off x="20" y="10"/>
            <a:ext cx="5686740" cy="6857990"/>
          </a:xfrm>
          <a:prstGeom prst="rect">
            <a:avLst/>
          </a:prstGeom>
        </p:spPr>
      </p:pic>
      <p:cxnSp>
        <p:nvCxnSpPr>
          <p:cNvPr id="15" name="Straight Connector 14">
            <a:extLst>
              <a:ext uri="{FF2B5EF4-FFF2-40B4-BE49-F238E27FC236}">
                <a16:creationId xmlns:a16="http://schemas.microsoft.com/office/drawing/2014/main" id="{D2E57F3D-33BE-4306-87E6-2457637195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22739" y="722376"/>
            <a:ext cx="16002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72A3B4C6-5401-1853-C60E-AE4A937CE67F}"/>
              </a:ext>
            </a:extLst>
          </p:cNvPr>
          <p:cNvSpPr>
            <a:spLocks noGrp="1"/>
          </p:cNvSpPr>
          <p:nvPr>
            <p:ph idx="1"/>
          </p:nvPr>
        </p:nvSpPr>
        <p:spPr>
          <a:xfrm>
            <a:off x="6290838" y="2236843"/>
            <a:ext cx="5201121" cy="3931920"/>
          </a:xfrm>
        </p:spPr>
        <p:txBody>
          <a:bodyPr vert="horz" lIns="91440" tIns="45720" rIns="91440" bIns="45720" rtlCol="0">
            <a:normAutofit/>
          </a:bodyPr>
          <a:lstStyle/>
          <a:p>
            <a:pPr>
              <a:lnSpc>
                <a:spcPct val="100000"/>
              </a:lnSpc>
            </a:pPr>
            <a:r>
              <a:rPr lang="en-US" sz="1300" b="1">
                <a:ea typeface="+mn-lt"/>
                <a:cs typeface="+mn-lt"/>
              </a:rPr>
              <a:t>Generalized seizures (generalized onset seizures)</a:t>
            </a:r>
            <a:r>
              <a:rPr lang="en-US" sz="1300">
                <a:ea typeface="+mn-lt"/>
                <a:cs typeface="+mn-lt"/>
              </a:rPr>
              <a:t>: Electrical activity starts on both sides of your brain at the same time. You may shake both sides of your body, shake one side or only stare and stop what you’re doing. Usually, it affects kids or young adults, but it can occur at any age.</a:t>
            </a:r>
            <a:endParaRPr lang="en-US" sz="1300"/>
          </a:p>
          <a:p>
            <a:pPr lvl="1">
              <a:lnSpc>
                <a:spcPct val="100000"/>
              </a:lnSpc>
              <a:buFont typeface="Courier New" panose="020B0604020202020204" pitchFamily="34" charset="0"/>
              <a:buChar char="o"/>
            </a:pPr>
            <a:r>
              <a:rPr lang="en-US" sz="1300">
                <a:ea typeface="+mn-lt"/>
                <a:cs typeface="+mn-lt"/>
              </a:rPr>
              <a:t>Absence seizures- they stop what they are doing and have a blank stare</a:t>
            </a:r>
          </a:p>
          <a:p>
            <a:pPr lvl="1">
              <a:lnSpc>
                <a:spcPct val="100000"/>
              </a:lnSpc>
              <a:buFont typeface="Courier New" panose="020B0604020202020204" pitchFamily="34" charset="0"/>
              <a:buChar char="o"/>
            </a:pPr>
            <a:r>
              <a:rPr lang="en-US" sz="1300">
                <a:ea typeface="+mn-lt"/>
                <a:cs typeface="+mn-lt"/>
              </a:rPr>
              <a:t>Tonic/</a:t>
            </a:r>
            <a:r>
              <a:rPr lang="en-US" sz="1300" err="1">
                <a:ea typeface="+mn-lt"/>
                <a:cs typeface="+mn-lt"/>
              </a:rPr>
              <a:t>Clonic</a:t>
            </a:r>
            <a:r>
              <a:rPr lang="en-US" sz="1300">
                <a:ea typeface="+mn-lt"/>
                <a:cs typeface="+mn-lt"/>
              </a:rPr>
              <a:t>- loss of muscle control, twitching, drop to ground, convulsions</a:t>
            </a:r>
          </a:p>
          <a:p>
            <a:pPr>
              <a:lnSpc>
                <a:spcPct val="100000"/>
              </a:lnSpc>
            </a:pPr>
            <a:r>
              <a:rPr lang="en-US" sz="1300" b="1" u="sng">
                <a:ea typeface="+mn-lt"/>
                <a:cs typeface="+mn-lt"/>
                <a:hlinkClick r:id="rId3">
                  <a:extLst>
                    <a:ext uri="{A12FA001-AC4F-418D-AE19-62706E023703}">
                      <ahyp:hlinkClr xmlns:ahyp="http://schemas.microsoft.com/office/drawing/2018/hyperlinkcolor" val="tx"/>
                    </a:ext>
                  </a:extLst>
                </a:hlinkClick>
              </a:rPr>
              <a:t>Focal seizures</a:t>
            </a:r>
            <a:r>
              <a:rPr lang="en-US" sz="1300" b="1">
                <a:ea typeface="+mn-lt"/>
                <a:cs typeface="+mn-lt"/>
              </a:rPr>
              <a:t> (focal onset seizures)</a:t>
            </a:r>
            <a:r>
              <a:rPr lang="en-US" sz="1300">
                <a:ea typeface="+mn-lt"/>
                <a:cs typeface="+mn-lt"/>
              </a:rPr>
              <a:t>: Electrical activity begins on one side or “focus” of your brain. Symptoms usually affect one side of your body and may or may not affect your awareness. This means that you may or may not remember the seizure. Focal seizures may stay focal or may spread to both sides.</a:t>
            </a:r>
            <a:endParaRPr lang="en-US" sz="1300"/>
          </a:p>
          <a:p>
            <a:pPr>
              <a:lnSpc>
                <a:spcPct val="100000"/>
              </a:lnSpc>
            </a:pPr>
            <a:endParaRPr lang="en-US" sz="1300"/>
          </a:p>
        </p:txBody>
      </p:sp>
    </p:spTree>
    <p:extLst>
      <p:ext uri="{BB962C8B-B14F-4D97-AF65-F5344CB8AC3E}">
        <p14:creationId xmlns:p14="http://schemas.microsoft.com/office/powerpoint/2010/main" val="158349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641D9E-E3A6-C490-41E0-12EC37332B4F}"/>
              </a:ext>
            </a:extLst>
          </p:cNvPr>
          <p:cNvSpPr>
            <a:spLocks noGrp="1"/>
          </p:cNvSpPr>
          <p:nvPr>
            <p:ph type="title"/>
          </p:nvPr>
        </p:nvSpPr>
        <p:spPr>
          <a:xfrm>
            <a:off x="704088" y="914400"/>
            <a:ext cx="5195889" cy="1316736"/>
          </a:xfrm>
        </p:spPr>
        <p:txBody>
          <a:bodyPr>
            <a:normAutofit/>
          </a:bodyPr>
          <a:lstStyle/>
          <a:p>
            <a:r>
              <a:rPr lang="en-US" dirty="0"/>
              <a:t>Types of seizures:</a:t>
            </a:r>
          </a:p>
        </p:txBody>
      </p:sp>
      <p:cxnSp>
        <p:nvCxnSpPr>
          <p:cNvPr id="11" name="Straight Connector 10">
            <a:extLst>
              <a:ext uri="{FF2B5EF4-FFF2-40B4-BE49-F238E27FC236}">
                <a16:creationId xmlns:a16="http://schemas.microsoft.com/office/drawing/2014/main" id="{F2B951FD-94F7-E138-3EC2-A66A551D91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4672"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09B7953-6C82-209B-97AF-F41BB8904885}"/>
              </a:ext>
            </a:extLst>
          </p:cNvPr>
          <p:cNvSpPr>
            <a:spLocks noGrp="1"/>
          </p:cNvSpPr>
          <p:nvPr>
            <p:ph idx="1"/>
          </p:nvPr>
        </p:nvSpPr>
        <p:spPr>
          <a:xfrm>
            <a:off x="704088" y="2231136"/>
            <a:ext cx="5195889" cy="3931920"/>
          </a:xfrm>
        </p:spPr>
        <p:txBody>
          <a:bodyPr vert="horz" lIns="91440" tIns="45720" rIns="91440" bIns="45720" rtlCol="0">
            <a:normAutofit/>
          </a:bodyPr>
          <a:lstStyle/>
          <a:p>
            <a:r>
              <a:rPr lang="en-US" b="1">
                <a:ea typeface="+mn-lt"/>
                <a:cs typeface="+mn-lt"/>
              </a:rPr>
              <a:t>Provoked seizures (nonepileptic)</a:t>
            </a:r>
            <a:r>
              <a:rPr lang="en-US">
                <a:ea typeface="+mn-lt"/>
                <a:cs typeface="+mn-lt"/>
              </a:rPr>
              <a:t>: A trigger, which could be a temporary condition or certain circumstances, causes seizure symptoms to happen.</a:t>
            </a:r>
            <a:endParaRPr lang="en-US" dirty="0"/>
          </a:p>
          <a:p>
            <a:r>
              <a:rPr lang="en-US" b="1">
                <a:ea typeface="+mn-lt"/>
                <a:cs typeface="+mn-lt"/>
              </a:rPr>
              <a:t>Unprovoked seizures (epileptic)</a:t>
            </a:r>
            <a:r>
              <a:rPr lang="en-US">
                <a:ea typeface="+mn-lt"/>
                <a:cs typeface="+mn-lt"/>
              </a:rPr>
              <a:t>: Seizures happen spontaneously (randomly). They may happen often. These seizures are the primary symptom of epilepsy.</a:t>
            </a:r>
            <a:endParaRPr lang="en-US"/>
          </a:p>
          <a:p>
            <a:r>
              <a:rPr lang="en-US">
                <a:ea typeface="+mn-lt"/>
                <a:cs typeface="+mn-lt"/>
              </a:rPr>
              <a:t>Seizures without a known cause are called idiopathic seizures.</a:t>
            </a:r>
            <a:endParaRPr lang="en-US"/>
          </a:p>
          <a:p>
            <a:endParaRPr lang="en-US" dirty="0"/>
          </a:p>
        </p:txBody>
      </p:sp>
      <p:pic>
        <p:nvPicPr>
          <p:cNvPr id="5" name="Picture 4">
            <a:extLst>
              <a:ext uri="{FF2B5EF4-FFF2-40B4-BE49-F238E27FC236}">
                <a16:creationId xmlns:a16="http://schemas.microsoft.com/office/drawing/2014/main" id="{D577F359-55AC-0998-3E9F-109F397C2F92}"/>
              </a:ext>
            </a:extLst>
          </p:cNvPr>
          <p:cNvPicPr>
            <a:picLocks noChangeAspect="1"/>
          </p:cNvPicPr>
          <p:nvPr/>
        </p:nvPicPr>
        <p:blipFill>
          <a:blip r:embed="rId2"/>
          <a:srcRect l="18068" r="37554" b="6250"/>
          <a:stretch/>
        </p:blipFill>
        <p:spPr>
          <a:xfrm>
            <a:off x="6420752" y="-1"/>
            <a:ext cx="5771248" cy="6857999"/>
          </a:xfrm>
          <a:prstGeom prst="rect">
            <a:avLst/>
          </a:prstGeom>
        </p:spPr>
      </p:pic>
    </p:spTree>
    <p:extLst>
      <p:ext uri="{BB962C8B-B14F-4D97-AF65-F5344CB8AC3E}">
        <p14:creationId xmlns:p14="http://schemas.microsoft.com/office/powerpoint/2010/main" val="417460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11E99-5274-69C3-32B2-134EB4628FAA}"/>
              </a:ext>
            </a:extLst>
          </p:cNvPr>
          <p:cNvSpPr>
            <a:spLocks noGrp="1"/>
          </p:cNvSpPr>
          <p:nvPr>
            <p:ph type="title"/>
          </p:nvPr>
        </p:nvSpPr>
        <p:spPr/>
        <p:txBody>
          <a:bodyPr/>
          <a:lstStyle/>
          <a:p>
            <a:r>
              <a:rPr lang="en-US" dirty="0"/>
              <a:t>Seizure Triggers:</a:t>
            </a:r>
          </a:p>
        </p:txBody>
      </p:sp>
      <p:sp>
        <p:nvSpPr>
          <p:cNvPr id="3" name="Content Placeholder 2">
            <a:extLst>
              <a:ext uri="{FF2B5EF4-FFF2-40B4-BE49-F238E27FC236}">
                <a16:creationId xmlns:a16="http://schemas.microsoft.com/office/drawing/2014/main" id="{DBF52780-32F3-D358-6328-E9B165117A1A}"/>
              </a:ext>
            </a:extLst>
          </p:cNvPr>
          <p:cNvSpPr>
            <a:spLocks noGrp="1"/>
          </p:cNvSpPr>
          <p:nvPr>
            <p:ph idx="1"/>
          </p:nvPr>
        </p:nvSpPr>
        <p:spPr/>
        <p:txBody>
          <a:bodyPr vert="horz" lIns="91440" tIns="45720" rIns="91440" bIns="45720" rtlCol="0" anchor="t">
            <a:normAutofit/>
          </a:bodyPr>
          <a:lstStyle/>
          <a:p>
            <a:r>
              <a:rPr lang="en-US" dirty="0">
                <a:solidFill>
                  <a:srgbClr val="555555"/>
                </a:solidFill>
                <a:ea typeface="+mn-lt"/>
                <a:cs typeface="+mn-lt"/>
              </a:rPr>
              <a:t>The following may trigger a seizure:</a:t>
            </a:r>
            <a:endParaRPr lang="en-US" dirty="0"/>
          </a:p>
          <a:p>
            <a:r>
              <a:rPr lang="en-US" sz="1200" dirty="0">
                <a:solidFill>
                  <a:srgbClr val="555555"/>
                </a:solidFill>
                <a:ea typeface="+mn-lt"/>
                <a:cs typeface="+mn-lt"/>
              </a:rPr>
              <a:t>Abnormal blood sugar levels (</a:t>
            </a:r>
            <a:r>
              <a:rPr lang="en-US" sz="1200" u="sng" dirty="0">
                <a:solidFill>
                  <a:srgbClr val="007BC2"/>
                </a:solidFill>
                <a:ea typeface="+mn-lt"/>
                <a:cs typeface="+mn-lt"/>
                <a:hlinkClick r:id="rId2"/>
              </a:rPr>
              <a:t>low</a:t>
            </a:r>
            <a:r>
              <a:rPr lang="en-US" sz="1200" dirty="0">
                <a:solidFill>
                  <a:srgbClr val="555555"/>
                </a:solidFill>
                <a:ea typeface="+mn-lt"/>
                <a:cs typeface="+mn-lt"/>
              </a:rPr>
              <a:t> or very </a:t>
            </a:r>
            <a:r>
              <a:rPr lang="en-US" sz="1200" u="sng" dirty="0">
                <a:solidFill>
                  <a:srgbClr val="007BC2"/>
                </a:solidFill>
                <a:ea typeface="+mn-lt"/>
                <a:cs typeface="+mn-lt"/>
                <a:hlinkClick r:id="rId3"/>
              </a:rPr>
              <a:t>high</a:t>
            </a:r>
            <a:r>
              <a:rPr lang="en-US" sz="1200" dirty="0">
                <a:solidFill>
                  <a:srgbClr val="555555"/>
                </a:solidFill>
                <a:ea typeface="+mn-lt"/>
                <a:cs typeface="+mn-lt"/>
              </a:rPr>
              <a:t> blood sugar).</a:t>
            </a:r>
            <a:endParaRPr lang="en-US" dirty="0"/>
          </a:p>
          <a:p>
            <a:r>
              <a:rPr lang="en-US" sz="1200" dirty="0">
                <a:solidFill>
                  <a:srgbClr val="555555"/>
                </a:solidFill>
              </a:rPr>
              <a:t>Medications</a:t>
            </a:r>
          </a:p>
          <a:p>
            <a:r>
              <a:rPr lang="en-US" sz="1200" dirty="0">
                <a:solidFill>
                  <a:srgbClr val="555555"/>
                </a:solidFill>
                <a:ea typeface="+mn-lt"/>
                <a:cs typeface="+mn-lt"/>
              </a:rPr>
              <a:t>Flashing or flickering lights.</a:t>
            </a:r>
            <a:endParaRPr lang="en-US" dirty="0"/>
          </a:p>
          <a:p>
            <a:r>
              <a:rPr lang="en-US" sz="1200" dirty="0">
                <a:solidFill>
                  <a:srgbClr val="555555"/>
                </a:solidFill>
                <a:ea typeface="+mn-lt"/>
                <a:cs typeface="+mn-lt"/>
              </a:rPr>
              <a:t>Heat illness.</a:t>
            </a:r>
            <a:endParaRPr lang="en-US" dirty="0"/>
          </a:p>
          <a:p>
            <a:r>
              <a:rPr lang="en-US" sz="1200" dirty="0">
                <a:solidFill>
                  <a:srgbClr val="555555"/>
                </a:solidFill>
                <a:ea typeface="+mn-lt"/>
                <a:cs typeface="+mn-lt"/>
              </a:rPr>
              <a:t>High </a:t>
            </a:r>
            <a:r>
              <a:rPr lang="en-US" sz="1200" u="sng" dirty="0">
                <a:solidFill>
                  <a:srgbClr val="007BC2"/>
                </a:solidFill>
                <a:ea typeface="+mn-lt"/>
                <a:cs typeface="+mn-lt"/>
                <a:hlinkClick r:id="rId4"/>
              </a:rPr>
              <a:t>fever</a:t>
            </a:r>
            <a:r>
              <a:rPr lang="en-US" sz="1200" dirty="0">
                <a:solidFill>
                  <a:srgbClr val="555555"/>
                </a:solidFill>
                <a:ea typeface="+mn-lt"/>
                <a:cs typeface="+mn-lt"/>
              </a:rPr>
              <a:t>.</a:t>
            </a:r>
            <a:endParaRPr lang="en-US" dirty="0"/>
          </a:p>
          <a:p>
            <a:r>
              <a:rPr lang="en-US" sz="1200" u="sng" dirty="0">
                <a:solidFill>
                  <a:srgbClr val="007BC2"/>
                </a:solidFill>
                <a:ea typeface="+mn-lt"/>
                <a:cs typeface="+mn-lt"/>
                <a:hlinkClick r:id="rId5"/>
              </a:rPr>
              <a:t>Sleep deprivation</a:t>
            </a:r>
            <a:r>
              <a:rPr lang="en-US" sz="1200" dirty="0">
                <a:solidFill>
                  <a:srgbClr val="555555"/>
                </a:solidFill>
                <a:ea typeface="+mn-lt"/>
                <a:cs typeface="+mn-lt"/>
              </a:rPr>
              <a:t>.</a:t>
            </a:r>
            <a:endParaRPr lang="en-US" dirty="0"/>
          </a:p>
          <a:p>
            <a:r>
              <a:rPr lang="en-US" sz="1200" u="sng" dirty="0">
                <a:solidFill>
                  <a:srgbClr val="007BC2"/>
                </a:solidFill>
                <a:ea typeface="+mn-lt"/>
                <a:cs typeface="+mn-lt"/>
                <a:hlinkClick r:id="rId6"/>
              </a:rPr>
              <a:t>Stress</a:t>
            </a:r>
            <a:r>
              <a:rPr lang="en-US" sz="1200" dirty="0">
                <a:solidFill>
                  <a:srgbClr val="555555"/>
                </a:solidFill>
                <a:ea typeface="+mn-lt"/>
                <a:cs typeface="+mn-lt"/>
              </a:rPr>
              <a:t>.</a:t>
            </a:r>
            <a:endParaRPr lang="en-US" dirty="0"/>
          </a:p>
          <a:p>
            <a:r>
              <a:rPr lang="en-US" sz="1200" u="sng" dirty="0">
                <a:solidFill>
                  <a:srgbClr val="007BC2"/>
                </a:solidFill>
                <a:ea typeface="+mn-lt"/>
                <a:cs typeface="+mn-lt"/>
                <a:hlinkClick r:id="rId7"/>
              </a:rPr>
              <a:t>Substance use</a:t>
            </a:r>
            <a:r>
              <a:rPr lang="en-US" sz="1200" dirty="0">
                <a:solidFill>
                  <a:srgbClr val="555555"/>
                </a:solidFill>
                <a:ea typeface="+mn-lt"/>
                <a:cs typeface="+mn-lt"/>
              </a:rPr>
              <a:t> (including </a:t>
            </a:r>
            <a:r>
              <a:rPr lang="en-US" sz="1200" u="sng" dirty="0">
                <a:solidFill>
                  <a:srgbClr val="007BC2"/>
                </a:solidFill>
                <a:ea typeface="+mn-lt"/>
                <a:cs typeface="+mn-lt"/>
                <a:hlinkClick r:id="rId8"/>
              </a:rPr>
              <a:t>alcohol withdrawal</a:t>
            </a:r>
            <a:r>
              <a:rPr lang="en-US" sz="1200" dirty="0">
                <a:solidFill>
                  <a:srgbClr val="555555"/>
                </a:solidFill>
                <a:ea typeface="+mn-lt"/>
                <a:cs typeface="+mn-lt"/>
              </a:rPr>
              <a:t>).</a:t>
            </a:r>
            <a:endParaRPr lang="en-US" dirty="0"/>
          </a:p>
          <a:p>
            <a:endParaRPr lang="en-US" dirty="0"/>
          </a:p>
        </p:txBody>
      </p:sp>
    </p:spTree>
    <p:extLst>
      <p:ext uri="{BB962C8B-B14F-4D97-AF65-F5344CB8AC3E}">
        <p14:creationId xmlns:p14="http://schemas.microsoft.com/office/powerpoint/2010/main" val="2406715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DB4A6-8C2A-087D-A082-AD47B4E5F9DE}"/>
              </a:ext>
            </a:extLst>
          </p:cNvPr>
          <p:cNvSpPr>
            <a:spLocks noGrp="1"/>
          </p:cNvSpPr>
          <p:nvPr>
            <p:ph type="title"/>
          </p:nvPr>
        </p:nvSpPr>
        <p:spPr/>
        <p:txBody>
          <a:bodyPr/>
          <a:lstStyle/>
          <a:p>
            <a:r>
              <a:rPr lang="en-US" dirty="0"/>
              <a:t>Conditions that could cause a Seizure:</a:t>
            </a:r>
          </a:p>
        </p:txBody>
      </p:sp>
      <p:sp>
        <p:nvSpPr>
          <p:cNvPr id="3" name="Content Placeholder 2">
            <a:extLst>
              <a:ext uri="{FF2B5EF4-FFF2-40B4-BE49-F238E27FC236}">
                <a16:creationId xmlns:a16="http://schemas.microsoft.com/office/drawing/2014/main" id="{F99148C6-8D8C-35C1-83B9-76DA09F8DA4E}"/>
              </a:ext>
            </a:extLst>
          </p:cNvPr>
          <p:cNvSpPr>
            <a:spLocks noGrp="1"/>
          </p:cNvSpPr>
          <p:nvPr>
            <p:ph idx="1"/>
          </p:nvPr>
        </p:nvSpPr>
        <p:spPr>
          <a:xfrm>
            <a:off x="700635" y="1572881"/>
            <a:ext cx="10691265" cy="4389007"/>
          </a:xfrm>
        </p:spPr>
        <p:txBody>
          <a:bodyPr vert="horz" lIns="91440" tIns="45720" rIns="91440" bIns="45720" rtlCol="0" anchor="t">
            <a:normAutofit/>
          </a:bodyPr>
          <a:lstStyle/>
          <a:p>
            <a:r>
              <a:rPr lang="en-US" dirty="0"/>
              <a:t>Tumors/Aneurysms</a:t>
            </a:r>
          </a:p>
          <a:p>
            <a:r>
              <a:rPr lang="en-US" dirty="0"/>
              <a:t>Diabetes</a:t>
            </a:r>
          </a:p>
          <a:p>
            <a:r>
              <a:rPr lang="en-US" dirty="0"/>
              <a:t>Concussions/Brain Injury</a:t>
            </a:r>
          </a:p>
          <a:p>
            <a:r>
              <a:rPr lang="en-US" dirty="0"/>
              <a:t>Alzheimer's/Dementia</a:t>
            </a:r>
          </a:p>
          <a:p>
            <a:r>
              <a:rPr lang="en-US" dirty="0"/>
              <a:t>Epilepsy</a:t>
            </a:r>
          </a:p>
          <a:p>
            <a:r>
              <a:rPr lang="en-US" dirty="0"/>
              <a:t>Infections</a:t>
            </a:r>
          </a:p>
          <a:p>
            <a:r>
              <a:rPr lang="en-US" dirty="0"/>
              <a:t>Strokes</a:t>
            </a:r>
          </a:p>
          <a:p>
            <a:r>
              <a:rPr lang="en-US" dirty="0"/>
              <a:t>Toxins/Poison</a:t>
            </a:r>
          </a:p>
          <a:p>
            <a:r>
              <a:rPr lang="en-US" dirty="0"/>
              <a:t>Snake bite</a:t>
            </a:r>
          </a:p>
          <a:p>
            <a:endParaRPr lang="en-US" dirty="0"/>
          </a:p>
        </p:txBody>
      </p:sp>
    </p:spTree>
    <p:extLst>
      <p:ext uri="{BB962C8B-B14F-4D97-AF65-F5344CB8AC3E}">
        <p14:creationId xmlns:p14="http://schemas.microsoft.com/office/powerpoint/2010/main" val="1983191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E30DC-39C1-9E00-E011-A2FA2BA66013}"/>
              </a:ext>
            </a:extLst>
          </p:cNvPr>
          <p:cNvSpPr>
            <a:spLocks noGrp="1"/>
          </p:cNvSpPr>
          <p:nvPr>
            <p:ph type="title"/>
          </p:nvPr>
        </p:nvSpPr>
        <p:spPr/>
        <p:txBody>
          <a:bodyPr/>
          <a:lstStyle/>
          <a:p>
            <a:r>
              <a:rPr lang="en-US" dirty="0"/>
              <a:t>Management/Treatment</a:t>
            </a:r>
          </a:p>
        </p:txBody>
      </p:sp>
      <p:sp>
        <p:nvSpPr>
          <p:cNvPr id="3" name="Content Placeholder 2">
            <a:extLst>
              <a:ext uri="{FF2B5EF4-FFF2-40B4-BE49-F238E27FC236}">
                <a16:creationId xmlns:a16="http://schemas.microsoft.com/office/drawing/2014/main" id="{C802B8F7-95F9-B38E-EAB9-AD5D30266C87}"/>
              </a:ext>
            </a:extLst>
          </p:cNvPr>
          <p:cNvSpPr>
            <a:spLocks noGrp="1"/>
          </p:cNvSpPr>
          <p:nvPr>
            <p:ph idx="1"/>
          </p:nvPr>
        </p:nvSpPr>
        <p:spPr>
          <a:xfrm>
            <a:off x="700635" y="1648141"/>
            <a:ext cx="10691265" cy="4313747"/>
          </a:xfrm>
        </p:spPr>
        <p:txBody>
          <a:bodyPr vert="horz" lIns="91440" tIns="45720" rIns="91440" bIns="45720" rtlCol="0" anchor="t">
            <a:normAutofit/>
          </a:bodyPr>
          <a:lstStyle/>
          <a:p>
            <a:r>
              <a:rPr lang="en-US" dirty="0">
                <a:solidFill>
                  <a:srgbClr val="555555"/>
                </a:solidFill>
                <a:ea typeface="+mn-lt"/>
                <a:cs typeface="+mn-lt"/>
              </a:rPr>
              <a:t>Seizure treatment varies based on the type, severity and cause. Your healthcare provider may recommend the following:</a:t>
            </a:r>
            <a:endParaRPr lang="en-US" dirty="0"/>
          </a:p>
          <a:p>
            <a:r>
              <a:rPr lang="en-US" sz="1800" b="1" dirty="0">
                <a:solidFill>
                  <a:srgbClr val="555555"/>
                </a:solidFill>
                <a:ea typeface="+mn-lt"/>
                <a:cs typeface="+mn-lt"/>
              </a:rPr>
              <a:t>Managing any underlying causes or conditions</a:t>
            </a:r>
            <a:r>
              <a:rPr lang="en-US" sz="1800" dirty="0">
                <a:solidFill>
                  <a:srgbClr val="555555"/>
                </a:solidFill>
                <a:ea typeface="+mn-lt"/>
                <a:cs typeface="+mn-lt"/>
              </a:rPr>
              <a:t>: Your provider will first treat any underlying conditions — like a stroke or low blood sugar. This may prevent future seizures.</a:t>
            </a:r>
            <a:endParaRPr lang="en-US" sz="1800" dirty="0"/>
          </a:p>
          <a:p>
            <a:r>
              <a:rPr lang="en-US" sz="1800" b="1" dirty="0">
                <a:solidFill>
                  <a:srgbClr val="555555"/>
                </a:solidFill>
                <a:ea typeface="+mn-lt"/>
                <a:cs typeface="+mn-lt"/>
              </a:rPr>
              <a:t>Taking </a:t>
            </a:r>
            <a:r>
              <a:rPr lang="en-US" sz="1800" b="1" u="sng" dirty="0">
                <a:solidFill>
                  <a:srgbClr val="007BC2"/>
                </a:solidFill>
                <a:ea typeface="+mn-lt"/>
                <a:cs typeface="+mn-lt"/>
                <a:hlinkClick r:id="rId2"/>
              </a:rPr>
              <a:t>antiseizure medications</a:t>
            </a:r>
            <a:r>
              <a:rPr lang="en-US" sz="1800" dirty="0">
                <a:solidFill>
                  <a:srgbClr val="555555"/>
                </a:solidFill>
                <a:ea typeface="+mn-lt"/>
                <a:cs typeface="+mn-lt"/>
              </a:rPr>
              <a:t>: Medications may help prevent seizures or decrease how often they happen.</a:t>
            </a:r>
            <a:endParaRPr lang="en-US" sz="1800" dirty="0"/>
          </a:p>
          <a:p>
            <a:r>
              <a:rPr lang="en-US" sz="1800" b="1" u="sng" dirty="0">
                <a:solidFill>
                  <a:srgbClr val="007BC2"/>
                </a:solidFill>
                <a:ea typeface="+mn-lt"/>
                <a:cs typeface="+mn-lt"/>
                <a:hlinkClick r:id="rId3"/>
              </a:rPr>
              <a:t>Surgery</a:t>
            </a:r>
            <a:r>
              <a:rPr lang="en-US" sz="1800" dirty="0">
                <a:solidFill>
                  <a:srgbClr val="555555"/>
                </a:solidFill>
                <a:ea typeface="+mn-lt"/>
                <a:cs typeface="+mn-lt"/>
              </a:rPr>
              <a:t>: Surgery may reduce seizure frequency and severity by addressing the area of your brain where seizures start (focal point).</a:t>
            </a:r>
            <a:endParaRPr lang="en-US" sz="1800" dirty="0"/>
          </a:p>
          <a:p>
            <a:r>
              <a:rPr lang="en-US" sz="1800" b="1" u="sng" dirty="0">
                <a:solidFill>
                  <a:srgbClr val="007BC2"/>
                </a:solidFill>
                <a:ea typeface="+mn-lt"/>
                <a:cs typeface="+mn-lt"/>
                <a:hlinkClick r:id="rId4"/>
              </a:rPr>
              <a:t>Brain stimulation</a:t>
            </a:r>
            <a:r>
              <a:rPr lang="en-US" sz="1800" dirty="0">
                <a:solidFill>
                  <a:srgbClr val="555555"/>
                </a:solidFill>
                <a:ea typeface="+mn-lt"/>
                <a:cs typeface="+mn-lt"/>
              </a:rPr>
              <a:t>: A surgeon will implant a device into your brain to deliver a mild electrical current. The current interferes with and tries to stop abnormal electrical activity. There are different types of brain stimulation available, like </a:t>
            </a:r>
            <a:r>
              <a:rPr lang="en-US" sz="1800" u="sng" dirty="0">
                <a:solidFill>
                  <a:srgbClr val="007BC2"/>
                </a:solidFill>
                <a:ea typeface="+mn-lt"/>
                <a:cs typeface="+mn-lt"/>
                <a:hlinkClick r:id="rId5"/>
              </a:rPr>
              <a:t>vagus nerve stimulation</a:t>
            </a:r>
            <a:r>
              <a:rPr lang="en-US" sz="1800" dirty="0">
                <a:solidFill>
                  <a:srgbClr val="555555"/>
                </a:solidFill>
                <a:ea typeface="+mn-lt"/>
                <a:cs typeface="+mn-lt"/>
              </a:rPr>
              <a:t>.</a:t>
            </a:r>
            <a:endParaRPr lang="en-US" sz="1800" dirty="0"/>
          </a:p>
          <a:p>
            <a:endParaRPr lang="en-US" sz="1800" dirty="0"/>
          </a:p>
        </p:txBody>
      </p:sp>
    </p:spTree>
    <p:extLst>
      <p:ext uri="{BB962C8B-B14F-4D97-AF65-F5344CB8AC3E}">
        <p14:creationId xmlns:p14="http://schemas.microsoft.com/office/powerpoint/2010/main" val="786027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CA36-7044-BF74-710E-C0C2B18A28D7}"/>
              </a:ext>
            </a:extLst>
          </p:cNvPr>
          <p:cNvSpPr>
            <a:spLocks noGrp="1"/>
          </p:cNvSpPr>
          <p:nvPr>
            <p:ph type="title"/>
          </p:nvPr>
        </p:nvSpPr>
        <p:spPr/>
        <p:txBody>
          <a:bodyPr>
            <a:normAutofit fontScale="90000"/>
          </a:bodyPr>
          <a:lstStyle/>
          <a:p>
            <a:r>
              <a:rPr lang="en-US" dirty="0"/>
              <a:t>What to do if you are with someone who is having a seizure:</a:t>
            </a:r>
          </a:p>
        </p:txBody>
      </p:sp>
      <p:sp>
        <p:nvSpPr>
          <p:cNvPr id="3" name="Content Placeholder 2">
            <a:extLst>
              <a:ext uri="{FF2B5EF4-FFF2-40B4-BE49-F238E27FC236}">
                <a16:creationId xmlns:a16="http://schemas.microsoft.com/office/drawing/2014/main" id="{A3367D23-FC6E-E1B7-ED0C-ED3D9D46008E}"/>
              </a:ext>
            </a:extLst>
          </p:cNvPr>
          <p:cNvSpPr>
            <a:spLocks noGrp="1"/>
          </p:cNvSpPr>
          <p:nvPr>
            <p:ph idx="1"/>
          </p:nvPr>
        </p:nvSpPr>
        <p:spPr/>
        <p:txBody>
          <a:bodyPr vert="horz" lIns="91440" tIns="45720" rIns="91440" bIns="45720" rtlCol="0" anchor="t">
            <a:normAutofit/>
          </a:bodyPr>
          <a:lstStyle/>
          <a:p>
            <a:r>
              <a:rPr lang="en-US" dirty="0"/>
              <a:t>What to look for during the seizure: Early signs, during the seizure and after a seizure</a:t>
            </a:r>
          </a:p>
          <a:p>
            <a:pPr>
              <a:buFont typeface="Arial"/>
              <a:buChar char="•"/>
            </a:pPr>
            <a:r>
              <a:rPr lang="en-US" sz="1200" b="1" dirty="0">
                <a:solidFill>
                  <a:srgbClr val="555555"/>
                </a:solidFill>
                <a:ea typeface="+mn-lt"/>
                <a:cs typeface="+mn-lt"/>
              </a:rPr>
              <a:t>Prodrome phase</a:t>
            </a:r>
            <a:r>
              <a:rPr lang="en-US" sz="1200" dirty="0">
                <a:solidFill>
                  <a:srgbClr val="555555"/>
                </a:solidFill>
                <a:ea typeface="+mn-lt"/>
                <a:cs typeface="+mn-lt"/>
              </a:rPr>
              <a:t>: Before a seizure, you may notice mood or behavioral changes, feel lightheaded or have trouble focusing. Days before a seizure, you may have trouble sleeping.</a:t>
            </a:r>
            <a:endParaRPr lang="en-US" dirty="0"/>
          </a:p>
          <a:p>
            <a:pPr>
              <a:buFont typeface="Arial"/>
              <a:buChar char="•"/>
            </a:pPr>
            <a:r>
              <a:rPr lang="en-US" sz="1200" b="1" dirty="0">
                <a:solidFill>
                  <a:srgbClr val="555555"/>
                </a:solidFill>
                <a:ea typeface="+mn-lt"/>
                <a:cs typeface="+mn-lt"/>
              </a:rPr>
              <a:t>Aura phase</a:t>
            </a:r>
            <a:r>
              <a:rPr lang="en-US" sz="1200" dirty="0">
                <a:solidFill>
                  <a:srgbClr val="555555"/>
                </a:solidFill>
                <a:ea typeface="+mn-lt"/>
                <a:cs typeface="+mn-lt"/>
              </a:rPr>
              <a:t>: Right before the first symptoms of a seizure start, you may notice vision changes, a headache, dizziness, nausea, anxiety or fear, and changes to your senses (like taste, sound, smell and feeling).</a:t>
            </a:r>
            <a:endParaRPr lang="en-US" dirty="0"/>
          </a:p>
          <a:p>
            <a:pPr>
              <a:buFont typeface="Arial"/>
              <a:buChar char="•"/>
            </a:pPr>
            <a:r>
              <a:rPr lang="en-US" sz="1200" b="1" dirty="0">
                <a:solidFill>
                  <a:srgbClr val="555555"/>
                </a:solidFill>
                <a:ea typeface="+mn-lt"/>
                <a:cs typeface="+mn-lt"/>
              </a:rPr>
              <a:t>Ictal phase</a:t>
            </a:r>
            <a:r>
              <a:rPr lang="en-US" sz="1200" dirty="0">
                <a:solidFill>
                  <a:srgbClr val="555555"/>
                </a:solidFill>
                <a:ea typeface="+mn-lt"/>
                <a:cs typeface="+mn-lt"/>
              </a:rPr>
              <a:t>: This is when a seizure happens. You’ll experience seizure symptoms. Start your timer or look at your clock and time how long the seizure lasts</a:t>
            </a:r>
            <a:endParaRPr lang="en-US" sz="1200" dirty="0">
              <a:solidFill>
                <a:srgbClr val="555555"/>
              </a:solidFill>
            </a:endParaRPr>
          </a:p>
          <a:p>
            <a:pPr>
              <a:buFont typeface="Arial"/>
              <a:buChar char="•"/>
            </a:pPr>
            <a:r>
              <a:rPr lang="en-US" sz="1200" b="1" dirty="0">
                <a:solidFill>
                  <a:srgbClr val="555555"/>
                </a:solidFill>
                <a:ea typeface="+mn-lt"/>
                <a:cs typeface="+mn-lt"/>
              </a:rPr>
              <a:t>Postictal phase</a:t>
            </a:r>
            <a:r>
              <a:rPr lang="en-US" sz="1200" dirty="0">
                <a:solidFill>
                  <a:srgbClr val="555555"/>
                </a:solidFill>
                <a:ea typeface="+mn-lt"/>
                <a:cs typeface="+mn-lt"/>
              </a:rPr>
              <a:t>: Immediately after a seizure ends, you may feel confused, exhausted, sore, strong emotions and more.</a:t>
            </a:r>
            <a:endParaRPr lang="en-US" dirty="0"/>
          </a:p>
          <a:p>
            <a:pPr indent="0">
              <a:buNone/>
            </a:pPr>
            <a:r>
              <a:rPr lang="en-US" dirty="0">
                <a:solidFill>
                  <a:srgbClr val="555555"/>
                </a:solidFill>
                <a:ea typeface="+mn-lt"/>
                <a:cs typeface="+mn-lt"/>
              </a:rPr>
              <a:t>Not everyone who has a seizure experiences all phases, especially the aura. Many seizures come on suddenly and you’re unaware of any early signs.</a:t>
            </a:r>
            <a:endParaRPr lang="en-US" dirty="0"/>
          </a:p>
          <a:p>
            <a:pPr marL="0" indent="0">
              <a:buNone/>
            </a:pPr>
            <a:endParaRPr lang="en-US" dirty="0"/>
          </a:p>
        </p:txBody>
      </p:sp>
    </p:spTree>
    <p:extLst>
      <p:ext uri="{BB962C8B-B14F-4D97-AF65-F5344CB8AC3E}">
        <p14:creationId xmlns:p14="http://schemas.microsoft.com/office/powerpoint/2010/main" val="1119883052"/>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935</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Calisto MT</vt:lpstr>
      <vt:lpstr>Courier New</vt:lpstr>
      <vt:lpstr>Univers Condensed</vt:lpstr>
      <vt:lpstr>ChronicleVTI</vt:lpstr>
      <vt:lpstr>Seizure First Aid</vt:lpstr>
      <vt:lpstr>Who? What?</vt:lpstr>
      <vt:lpstr>What causes a seizure?</vt:lpstr>
      <vt:lpstr>Types of Seizures</vt:lpstr>
      <vt:lpstr>Types of seizures:</vt:lpstr>
      <vt:lpstr>Seizure Triggers:</vt:lpstr>
      <vt:lpstr>Conditions that could cause a Seizure:</vt:lpstr>
      <vt:lpstr>Management/Treatment</vt:lpstr>
      <vt:lpstr>What to do if you are with someone who is having a seizure:</vt:lpstr>
      <vt:lpstr>FYI about Seizures:</vt:lpstr>
      <vt:lpstr>Seizure First Aid: Stay, Safe, Side</vt:lpstr>
      <vt:lpstr>When to call 911</vt:lpstr>
      <vt:lpstr>Seizure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Neyen</dc:creator>
  <cp:lastModifiedBy>Beth Neyen</cp:lastModifiedBy>
  <cp:revision>236</cp:revision>
  <dcterms:created xsi:type="dcterms:W3CDTF">2025-04-20T01:43:15Z</dcterms:created>
  <dcterms:modified xsi:type="dcterms:W3CDTF">2025-05-12T18:31:06Z</dcterms:modified>
</cp:coreProperties>
</file>