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22"/>
  </p:notesMasterIdLst>
  <p:handoutMasterIdLst>
    <p:handoutMasterId r:id="rId23"/>
  </p:handoutMasterIdLst>
  <p:sldIdLst>
    <p:sldId id="256" r:id="rId5"/>
    <p:sldId id="292" r:id="rId6"/>
    <p:sldId id="266" r:id="rId7"/>
    <p:sldId id="295" r:id="rId8"/>
    <p:sldId id="293" r:id="rId9"/>
    <p:sldId id="264" r:id="rId10"/>
    <p:sldId id="289" r:id="rId11"/>
    <p:sldId id="287" r:id="rId12"/>
    <p:sldId id="296" r:id="rId13"/>
    <p:sldId id="297" r:id="rId14"/>
    <p:sldId id="298" r:id="rId15"/>
    <p:sldId id="299" r:id="rId16"/>
    <p:sldId id="300" r:id="rId17"/>
    <p:sldId id="301" r:id="rId18"/>
    <p:sldId id="302" r:id="rId19"/>
    <p:sldId id="303" r:id="rId20"/>
    <p:sldId id="30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5388" autoAdjust="0"/>
  </p:normalViewPr>
  <p:slideViewPr>
    <p:cSldViewPr snapToGrid="0" showGuides="1">
      <p:cViewPr varScale="1">
        <p:scale>
          <a:sx n="100" d="100"/>
          <a:sy n="100" d="100"/>
        </p:scale>
        <p:origin x="96" y="228"/>
      </p:cViewPr>
      <p:guideLst/>
    </p:cSldViewPr>
  </p:slideViewPr>
  <p:outlineViewPr>
    <p:cViewPr>
      <p:scale>
        <a:sx n="33" d="100"/>
        <a:sy n="33" d="100"/>
      </p:scale>
      <p:origin x="0" y="-4982"/>
    </p:cViewPr>
  </p:outlineViewPr>
  <p:notesTextViewPr>
    <p:cViewPr>
      <p:scale>
        <a:sx n="1" d="1"/>
        <a:sy n="1" d="1"/>
      </p:scale>
      <p:origin x="0" y="0"/>
    </p:cViewPr>
  </p:notesTextViewPr>
  <p:sorterViewPr>
    <p:cViewPr varScale="1">
      <p:scale>
        <a:sx n="100" d="100"/>
        <a:sy n="100" d="100"/>
      </p:scale>
      <p:origin x="0" y="-1757"/>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4/29/2025</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4/29/2025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98352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97285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94657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103979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990704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369028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2047023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1174803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180670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457200" y="1070901"/>
            <a:ext cx="11265407" cy="1499616"/>
          </a:xfrm>
        </p:spPr>
        <p:txBody>
          <a:bodyPr>
            <a:noAutofit/>
          </a:bodyPr>
          <a:lstStyle>
            <a:lvl1pPr>
              <a:defRPr/>
            </a:lvl1pPr>
          </a:lstStyle>
          <a:p>
            <a:r>
              <a:rPr lang="en-US" dirty="0"/>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448055" y="3103684"/>
            <a:ext cx="11274551" cy="3287971"/>
          </a:xfrm>
          <a:solidFill>
            <a:schemeClr val="accent2"/>
          </a:solidFill>
        </p:spPr>
        <p:txBody>
          <a:bodyPr anchor="t" anchorCtr="0">
            <a:norm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2281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457200" y="640079"/>
            <a:ext cx="3657600" cy="2100851"/>
          </a:xfrm>
        </p:spPr>
        <p:txBody>
          <a:bodyPr>
            <a:noAutofit/>
          </a:bodyPr>
          <a:lstStyle>
            <a:lvl1pPr>
              <a:defRPr/>
            </a:lvl1pPr>
          </a:lstStyle>
          <a:p>
            <a:r>
              <a:rPr lang="en-US"/>
              <a:t>Click to edit Master title style</a:t>
            </a:r>
            <a:endParaRPr lang="en-US" dirty="0"/>
          </a:p>
        </p:txBody>
      </p:sp>
      <p:sp>
        <p:nvSpPr>
          <p:cNvPr id="2" name="Content Placeholder 5">
            <a:extLst>
              <a:ext uri="{FF2B5EF4-FFF2-40B4-BE49-F238E27FC236}">
                <a16:creationId xmlns:a16="http://schemas.microsoft.com/office/drawing/2014/main" id="{FC87D77D-2EA4-028B-1ACF-E1120CE8F0E0}"/>
              </a:ext>
            </a:extLst>
          </p:cNvPr>
          <p:cNvSpPr>
            <a:spLocks noGrp="1"/>
          </p:cNvSpPr>
          <p:nvPr>
            <p:ph sz="quarter" idx="4" hasCustomPrompt="1"/>
          </p:nvPr>
        </p:nvSpPr>
        <p:spPr>
          <a:xfrm>
            <a:off x="457201" y="2862470"/>
            <a:ext cx="3657600" cy="3510898"/>
          </a:xfrm>
        </p:spPr>
        <p:txBody>
          <a:bodyPr anchor="t" anchorCtr="0">
            <a:normAutofit/>
          </a:bodyPr>
          <a:lstStyle>
            <a:lvl1pPr marL="0" indent="0">
              <a:buNone/>
              <a:defRPr/>
            </a:lvl1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CCFA45C0-9EBE-13AF-9B5D-9D5F4BF223E0}"/>
              </a:ext>
            </a:extLst>
          </p:cNvPr>
          <p:cNvSpPr>
            <a:spLocks noGrp="1"/>
          </p:cNvSpPr>
          <p:nvPr>
            <p:ph type="pic" sz="quarter" idx="13" hasCustomPrompt="1"/>
          </p:nvPr>
        </p:nvSpPr>
        <p:spPr>
          <a:xfrm>
            <a:off x="4242815" y="640080"/>
            <a:ext cx="7491984" cy="5751576"/>
          </a:xfrm>
          <a:custGeom>
            <a:avLst/>
            <a:gdLst>
              <a:gd name="connsiteX0" fmla="*/ 3800341 w 7491984"/>
              <a:gd name="connsiteY0" fmla="*/ 0 h 5751576"/>
              <a:gd name="connsiteX1" fmla="*/ 7491984 w 7491984"/>
              <a:gd name="connsiteY1" fmla="*/ 0 h 5751576"/>
              <a:gd name="connsiteX2" fmla="*/ 7491984 w 7491984"/>
              <a:gd name="connsiteY2" fmla="*/ 5751576 h 5751576"/>
              <a:gd name="connsiteX3" fmla="*/ 3800341 w 7491984"/>
              <a:gd name="connsiteY3" fmla="*/ 5751576 h 5751576"/>
              <a:gd name="connsiteX4" fmla="*/ 0 w 7491984"/>
              <a:gd name="connsiteY4" fmla="*/ 0 h 5751576"/>
              <a:gd name="connsiteX5" fmla="*/ 3696432 w 7491984"/>
              <a:gd name="connsiteY5" fmla="*/ 0 h 5751576"/>
              <a:gd name="connsiteX6" fmla="*/ 3696432 w 7491984"/>
              <a:gd name="connsiteY6" fmla="*/ 5751576 h 5751576"/>
              <a:gd name="connsiteX7" fmla="*/ 0 w 7491984"/>
              <a:gd name="connsiteY7" fmla="*/ 5751576 h 57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984" h="5751576">
                <a:moveTo>
                  <a:pt x="3800341" y="0"/>
                </a:moveTo>
                <a:lnTo>
                  <a:pt x="7491984" y="0"/>
                </a:lnTo>
                <a:lnTo>
                  <a:pt x="7491984" y="5751576"/>
                </a:lnTo>
                <a:lnTo>
                  <a:pt x="3800341" y="5751576"/>
                </a:lnTo>
                <a:close/>
                <a:moveTo>
                  <a:pt x="0" y="0"/>
                </a:moveTo>
                <a:lnTo>
                  <a:pt x="3696432" y="0"/>
                </a:lnTo>
                <a:lnTo>
                  <a:pt x="3696432" y="5751576"/>
                </a:lnTo>
                <a:lnTo>
                  <a:pt x="0" y="575157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9" name="Date Placeholder 8">
            <a:extLst>
              <a:ext uri="{FF2B5EF4-FFF2-40B4-BE49-F238E27FC236}">
                <a16:creationId xmlns:a16="http://schemas.microsoft.com/office/drawing/2014/main" id="{D5DDC5FA-EEDB-898F-533E-4094ADA899B9}"/>
              </a:ext>
            </a:extLst>
          </p:cNvPr>
          <p:cNvSpPr>
            <a:spLocks noGrp="1"/>
          </p:cNvSpPr>
          <p:nvPr>
            <p:ph type="dt" sz="half" idx="15"/>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E79B0359-4B55-D899-E584-A8E6B2ED9123}"/>
              </a:ext>
            </a:extLst>
          </p:cNvPr>
          <p:cNvSpPr>
            <a:spLocks noGrp="1"/>
          </p:cNvSpPr>
          <p:nvPr>
            <p:ph type="ftr" sz="quarter" idx="16"/>
          </p:nvPr>
        </p:nvSpPr>
        <p:spPr/>
        <p:txBody>
          <a:bodyPr/>
          <a:lstStyle/>
          <a:p>
            <a:endParaRPr lang="en-US" dirty="0"/>
          </a:p>
        </p:txBody>
      </p:sp>
      <p:sp>
        <p:nvSpPr>
          <p:cNvPr id="13" name="Slide Number Placeholder 12">
            <a:extLst>
              <a:ext uri="{FF2B5EF4-FFF2-40B4-BE49-F238E27FC236}">
                <a16:creationId xmlns:a16="http://schemas.microsoft.com/office/drawing/2014/main" id="{6B916D02-76FE-EAED-CC51-A50448811F7D}"/>
              </a:ext>
            </a:extLst>
          </p:cNvPr>
          <p:cNvSpPr>
            <a:spLocks noGrp="1"/>
          </p:cNvSpPr>
          <p:nvPr>
            <p:ph type="sldNum" sz="quarter" idx="17"/>
          </p:nvPr>
        </p:nvSpPr>
        <p:spPr>
          <a:xfrm>
            <a:off x="10682289"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341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hasCustomPrompt="1"/>
          </p:nvPr>
        </p:nvSpPr>
        <p:spPr>
          <a:xfrm>
            <a:off x="449580" y="4423702"/>
            <a:ext cx="11292839" cy="1550378"/>
          </a:xfrm>
        </p:spPr>
        <p:txBody>
          <a:bodyPr>
            <a:noAutofit/>
          </a:bodyPr>
          <a:lstStyle>
            <a:lvl1pPr algn="ctr">
              <a:defRPr/>
            </a:lvl1pPr>
          </a:lstStyle>
          <a:p>
            <a:r>
              <a:rPr lang="en-US" dirty="0"/>
              <a:t>Click to add title</a:t>
            </a:r>
          </a:p>
        </p:txBody>
      </p:sp>
      <p:sp>
        <p:nvSpPr>
          <p:cNvPr id="3" name="Picture Placeholder 2">
            <a:extLst>
              <a:ext uri="{FF2B5EF4-FFF2-40B4-BE49-F238E27FC236}">
                <a16:creationId xmlns:a16="http://schemas.microsoft.com/office/drawing/2014/main" id="{D528BC27-38F1-47F3-EC35-7DD8B88A7533}"/>
              </a:ext>
            </a:extLst>
          </p:cNvPr>
          <p:cNvSpPr>
            <a:spLocks noGrp="1"/>
          </p:cNvSpPr>
          <p:nvPr>
            <p:ph type="pic" sz="quarter" idx="13" hasCustomPrompt="1"/>
          </p:nvPr>
        </p:nvSpPr>
        <p:spPr>
          <a:xfrm>
            <a:off x="449580" y="705104"/>
            <a:ext cx="11292840" cy="3643376"/>
          </a:xfrm>
          <a:custGeom>
            <a:avLst/>
            <a:gdLst>
              <a:gd name="connsiteX0" fmla="*/ 7593576 w 11292840"/>
              <a:gd name="connsiteY0" fmla="*/ 0 h 3643376"/>
              <a:gd name="connsiteX1" fmla="*/ 11292840 w 11292840"/>
              <a:gd name="connsiteY1" fmla="*/ 0 h 3643376"/>
              <a:gd name="connsiteX2" fmla="*/ 11292840 w 11292840"/>
              <a:gd name="connsiteY2" fmla="*/ 3643376 h 3643376"/>
              <a:gd name="connsiteX3" fmla="*/ 7593576 w 11292840"/>
              <a:gd name="connsiteY3" fmla="*/ 3643376 h 3643376"/>
              <a:gd name="connsiteX4" fmla="*/ 0 w 11292840"/>
              <a:gd name="connsiteY4" fmla="*/ 0 h 3643376"/>
              <a:gd name="connsiteX5" fmla="*/ 7489667 w 11292840"/>
              <a:gd name="connsiteY5" fmla="*/ 0 h 3643376"/>
              <a:gd name="connsiteX6" fmla="*/ 7489667 w 11292840"/>
              <a:gd name="connsiteY6" fmla="*/ 3643376 h 3643376"/>
              <a:gd name="connsiteX7" fmla="*/ 0 w 11292840"/>
              <a:gd name="connsiteY7" fmla="*/ 3643376 h 364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2840" h="3643376">
                <a:moveTo>
                  <a:pt x="7593576" y="0"/>
                </a:moveTo>
                <a:lnTo>
                  <a:pt x="11292840" y="0"/>
                </a:lnTo>
                <a:lnTo>
                  <a:pt x="11292840" y="3643376"/>
                </a:lnTo>
                <a:lnTo>
                  <a:pt x="7593576" y="3643376"/>
                </a:lnTo>
                <a:close/>
                <a:moveTo>
                  <a:pt x="0" y="0"/>
                </a:moveTo>
                <a:lnTo>
                  <a:pt x="7489667" y="0"/>
                </a:lnTo>
                <a:lnTo>
                  <a:pt x="7489667" y="3643376"/>
                </a:lnTo>
                <a:lnTo>
                  <a:pt x="0" y="3643376"/>
                </a:lnTo>
                <a:close/>
              </a:path>
            </a:pathLst>
          </a:custGeom>
          <a:solidFill>
            <a:schemeClr val="accent2"/>
          </a:solidFill>
        </p:spPr>
        <p:txBody>
          <a:bodyPr wrap="square" anchor="t">
            <a:noAutofit/>
          </a:bodyPr>
          <a:lstStyle>
            <a:lvl1pPr marL="0" indent="0" algn="ctr">
              <a:buNone/>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add picture</a:t>
            </a:r>
          </a:p>
          <a:p>
            <a:endParaRPr lang="en-US" dirty="0"/>
          </a:p>
        </p:txBody>
      </p:sp>
    </p:spTree>
    <p:extLst>
      <p:ext uri="{BB962C8B-B14F-4D97-AF65-F5344CB8AC3E}">
        <p14:creationId xmlns:p14="http://schemas.microsoft.com/office/powerpoint/2010/main" val="625334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436882" y="629920"/>
            <a:ext cx="3606800" cy="2809240"/>
          </a:xfrm>
        </p:spPr>
        <p:txBody>
          <a:bodyPr anchor="b">
            <a:noAutofit/>
          </a:bodyPr>
          <a:lstStyle>
            <a:lvl1pPr algn="l">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436881" y="3698240"/>
            <a:ext cx="3606800" cy="2271076"/>
          </a:xfrm>
        </p:spPr>
        <p:txBody>
          <a:bodyPr anchor="t">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a:xfrm>
            <a:off x="10702608" y="6423914"/>
            <a:ext cx="1052510" cy="365125"/>
          </a:xfrm>
        </p:spPr>
        <p:txBody>
          <a:bodyPr/>
          <a:lstStyle/>
          <a:p>
            <a:fld id="{CBD12358-51D2-46B3-9BDE-DF29528B9454}" type="slidenum">
              <a:rPr lang="en-US" smtClean="0"/>
              <a:t>‹#›</a:t>
            </a:fld>
            <a:endParaRPr lang="en-US" dirty="0"/>
          </a:p>
        </p:txBody>
      </p:sp>
      <p:sp>
        <p:nvSpPr>
          <p:cNvPr id="9" name="Picture Placeholder 8">
            <a:extLst>
              <a:ext uri="{FF2B5EF4-FFF2-40B4-BE49-F238E27FC236}">
                <a16:creationId xmlns:a16="http://schemas.microsoft.com/office/drawing/2014/main" id="{454FD2A1-D363-7C44-2A72-54E8B397D31A}"/>
              </a:ext>
            </a:extLst>
          </p:cNvPr>
          <p:cNvSpPr>
            <a:spLocks noGrp="1"/>
          </p:cNvSpPr>
          <p:nvPr>
            <p:ph type="pic" sz="quarter" idx="13"/>
          </p:nvPr>
        </p:nvSpPr>
        <p:spPr>
          <a:xfrm>
            <a:off x="4236720" y="650240"/>
            <a:ext cx="7518398" cy="5713918"/>
          </a:xfrm>
          <a:custGeom>
            <a:avLst/>
            <a:gdLst>
              <a:gd name="connsiteX0" fmla="*/ 3806436 w 7518398"/>
              <a:gd name="connsiteY0" fmla="*/ 4479475 h 5713918"/>
              <a:gd name="connsiteX1" fmla="*/ 7518398 w 7518398"/>
              <a:gd name="connsiteY1" fmla="*/ 4479475 h 5713918"/>
              <a:gd name="connsiteX2" fmla="*/ 7518398 w 7518398"/>
              <a:gd name="connsiteY2" fmla="*/ 5713918 h 5713918"/>
              <a:gd name="connsiteX3" fmla="*/ 3806436 w 7518398"/>
              <a:gd name="connsiteY3" fmla="*/ 5713918 h 5713918"/>
              <a:gd name="connsiteX4" fmla="*/ 0 w 7518398"/>
              <a:gd name="connsiteY4" fmla="*/ 4479475 h 5713918"/>
              <a:gd name="connsiteX5" fmla="*/ 3702527 w 7518398"/>
              <a:gd name="connsiteY5" fmla="*/ 4479475 h 5713918"/>
              <a:gd name="connsiteX6" fmla="*/ 3702527 w 7518398"/>
              <a:gd name="connsiteY6" fmla="*/ 5713918 h 5713918"/>
              <a:gd name="connsiteX7" fmla="*/ 0 w 7518398"/>
              <a:gd name="connsiteY7" fmla="*/ 5713918 h 5713918"/>
              <a:gd name="connsiteX8" fmla="*/ 3806436 w 7518398"/>
              <a:gd name="connsiteY8" fmla="*/ 0 h 5713918"/>
              <a:gd name="connsiteX9" fmla="*/ 7518398 w 7518398"/>
              <a:gd name="connsiteY9" fmla="*/ 0 h 5713918"/>
              <a:gd name="connsiteX10" fmla="*/ 7518398 w 7518398"/>
              <a:gd name="connsiteY10" fmla="*/ 4379183 h 5713918"/>
              <a:gd name="connsiteX11" fmla="*/ 3806436 w 7518398"/>
              <a:gd name="connsiteY11" fmla="*/ 4379183 h 5713918"/>
              <a:gd name="connsiteX12" fmla="*/ 0 w 7518398"/>
              <a:gd name="connsiteY12" fmla="*/ 0 h 5713918"/>
              <a:gd name="connsiteX13" fmla="*/ 3702527 w 7518398"/>
              <a:gd name="connsiteY13" fmla="*/ 0 h 5713918"/>
              <a:gd name="connsiteX14" fmla="*/ 3702527 w 7518398"/>
              <a:gd name="connsiteY14" fmla="*/ 4379183 h 5713918"/>
              <a:gd name="connsiteX15" fmla="*/ 0 w 7518398"/>
              <a:gd name="connsiteY15" fmla="*/ 4379183 h 571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8398" h="5713918">
                <a:moveTo>
                  <a:pt x="3806436" y="4479475"/>
                </a:moveTo>
                <a:lnTo>
                  <a:pt x="7518398" y="4479475"/>
                </a:lnTo>
                <a:lnTo>
                  <a:pt x="7518398" y="5713918"/>
                </a:lnTo>
                <a:lnTo>
                  <a:pt x="3806436" y="5713918"/>
                </a:lnTo>
                <a:close/>
                <a:moveTo>
                  <a:pt x="0" y="4479475"/>
                </a:moveTo>
                <a:lnTo>
                  <a:pt x="3702527" y="4479475"/>
                </a:lnTo>
                <a:lnTo>
                  <a:pt x="3702527" y="5713918"/>
                </a:lnTo>
                <a:lnTo>
                  <a:pt x="0" y="5713918"/>
                </a:lnTo>
                <a:close/>
                <a:moveTo>
                  <a:pt x="3806436" y="0"/>
                </a:moveTo>
                <a:lnTo>
                  <a:pt x="7518398" y="0"/>
                </a:lnTo>
                <a:lnTo>
                  <a:pt x="7518398" y="4379183"/>
                </a:lnTo>
                <a:lnTo>
                  <a:pt x="3806436" y="4379183"/>
                </a:lnTo>
                <a:close/>
                <a:moveTo>
                  <a:pt x="0" y="0"/>
                </a:moveTo>
                <a:lnTo>
                  <a:pt x="3702527" y="0"/>
                </a:lnTo>
                <a:lnTo>
                  <a:pt x="3702527" y="4379183"/>
                </a:lnTo>
                <a:lnTo>
                  <a:pt x="0" y="4379183"/>
                </a:lnTo>
                <a:close/>
              </a:path>
            </a:pathLst>
          </a:custGeom>
          <a:solidFill>
            <a:schemeClr val="accent2"/>
          </a:solidFill>
        </p:spPr>
        <p:txBody>
          <a:bodyPr wrap="square" anchor="t">
            <a:noAutofit/>
          </a:bodyPr>
          <a:lstStyle/>
          <a:p>
            <a:r>
              <a:rPr lang="en-US"/>
              <a:t>Click icon to add picture</a:t>
            </a:r>
            <a:endParaRPr lang="en-US" dirty="0"/>
          </a:p>
        </p:txBody>
      </p:sp>
    </p:spTree>
    <p:extLst>
      <p:ext uri="{BB962C8B-B14F-4D97-AF65-F5344CB8AC3E}">
        <p14:creationId xmlns:p14="http://schemas.microsoft.com/office/powerpoint/2010/main" val="3735779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troduction bottom">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hasCustomPrompt="1"/>
          </p:nvPr>
        </p:nvSpPr>
        <p:spPr>
          <a:xfrm>
            <a:off x="457200" y="2878091"/>
            <a:ext cx="3729789" cy="3440485"/>
          </a:xfrm>
        </p:spPr>
        <p:txBody>
          <a:bodyPr tIns="182880" bIns="182880" anchor="ctr" anchorCtr="0">
            <a:noAutofit/>
          </a:bodyPr>
          <a:lstStyle/>
          <a:p>
            <a:r>
              <a:rPr lang="en-US" dirty="0"/>
              <a:t>Click to add title</a:t>
            </a:r>
            <a:endParaRPr lang="en-US" dirty="0">
              <a:solidFill>
                <a:schemeClr val="tx2"/>
              </a:solidFill>
            </a:endParaRPr>
          </a:p>
        </p:txBody>
      </p:sp>
      <p:sp>
        <p:nvSpPr>
          <p:cNvPr id="3" name="Picture Placeholder 2">
            <a:extLst>
              <a:ext uri="{FF2B5EF4-FFF2-40B4-BE49-F238E27FC236}">
                <a16:creationId xmlns:a16="http://schemas.microsoft.com/office/drawing/2014/main" id="{130F1D2B-CBE7-6279-2158-7A9F3B5D5C61}"/>
              </a:ext>
            </a:extLst>
          </p:cNvPr>
          <p:cNvSpPr>
            <a:spLocks noGrp="1"/>
          </p:cNvSpPr>
          <p:nvPr>
            <p:ph type="pic" sz="quarter" idx="19" hasCustomPrompt="1"/>
          </p:nvPr>
        </p:nvSpPr>
        <p:spPr>
          <a:xfrm>
            <a:off x="457200" y="670560"/>
            <a:ext cx="11267440" cy="2139696"/>
          </a:xfrm>
          <a:custGeom>
            <a:avLst/>
            <a:gdLst>
              <a:gd name="connsiteX0" fmla="*/ 3783068 w 11267440"/>
              <a:gd name="connsiteY0" fmla="*/ 0 h 2139696"/>
              <a:gd name="connsiteX1" fmla="*/ 11267440 w 11267440"/>
              <a:gd name="connsiteY1" fmla="*/ 0 h 2139696"/>
              <a:gd name="connsiteX2" fmla="*/ 11267440 w 11267440"/>
              <a:gd name="connsiteY2" fmla="*/ 2139696 h 2139696"/>
              <a:gd name="connsiteX3" fmla="*/ 3783068 w 11267440"/>
              <a:gd name="connsiteY3" fmla="*/ 2139696 h 2139696"/>
              <a:gd name="connsiteX4" fmla="*/ 0 w 11267440"/>
              <a:gd name="connsiteY4" fmla="*/ 0 h 2139696"/>
              <a:gd name="connsiteX5" fmla="*/ 3677799 w 11267440"/>
              <a:gd name="connsiteY5" fmla="*/ 0 h 2139696"/>
              <a:gd name="connsiteX6" fmla="*/ 3677799 w 11267440"/>
              <a:gd name="connsiteY6" fmla="*/ 2139696 h 2139696"/>
              <a:gd name="connsiteX7" fmla="*/ 0 w 11267440"/>
              <a:gd name="connsiteY7" fmla="*/ 2139696 h 213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7440" h="2139696">
                <a:moveTo>
                  <a:pt x="3783068" y="0"/>
                </a:moveTo>
                <a:lnTo>
                  <a:pt x="11267440" y="0"/>
                </a:lnTo>
                <a:lnTo>
                  <a:pt x="11267440" y="2139696"/>
                </a:lnTo>
                <a:lnTo>
                  <a:pt x="3783068" y="2139696"/>
                </a:lnTo>
                <a:close/>
                <a:moveTo>
                  <a:pt x="0" y="0"/>
                </a:moveTo>
                <a:lnTo>
                  <a:pt x="3677799" y="0"/>
                </a:lnTo>
                <a:lnTo>
                  <a:pt x="3677799" y="2139696"/>
                </a:lnTo>
                <a:lnTo>
                  <a:pt x="0" y="213969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7" name="Content Placeholder 5">
            <a:extLst>
              <a:ext uri="{FF2B5EF4-FFF2-40B4-BE49-F238E27FC236}">
                <a16:creationId xmlns:a16="http://schemas.microsoft.com/office/drawing/2014/main" id="{135EE74D-5A60-B83C-5C2D-7B6FEA778FCB}"/>
              </a:ext>
            </a:extLst>
          </p:cNvPr>
          <p:cNvSpPr>
            <a:spLocks noGrp="1"/>
          </p:cNvSpPr>
          <p:nvPr>
            <p:ph sz="quarter" idx="4" hasCustomPrompt="1"/>
          </p:nvPr>
        </p:nvSpPr>
        <p:spPr>
          <a:xfrm>
            <a:off x="4305827" y="2878091"/>
            <a:ext cx="7418813" cy="3440485"/>
          </a:xfrm>
        </p:spPr>
        <p:txBody>
          <a:bodyPr anchor="ctr" anchorCtr="0">
            <a:normAutofit/>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2BCF1FAD-0BAD-2574-3352-B152DF76C150}"/>
              </a:ext>
            </a:extLst>
          </p:cNvPr>
          <p:cNvSpPr>
            <a:spLocks noGrp="1"/>
          </p:cNvSpPr>
          <p:nvPr>
            <p:ph type="ftr" sz="quarter" idx="17"/>
          </p:nvPr>
        </p:nvSpPr>
        <p:spPr/>
        <p:txBody>
          <a:bodyPr/>
          <a:lstStyle/>
          <a:p>
            <a:endParaRPr lang="en-US" dirty="0"/>
          </a:p>
        </p:txBody>
      </p:sp>
      <p:sp>
        <p:nvSpPr>
          <p:cNvPr id="9" name="Date Placeholder 8">
            <a:extLst>
              <a:ext uri="{FF2B5EF4-FFF2-40B4-BE49-F238E27FC236}">
                <a16:creationId xmlns:a16="http://schemas.microsoft.com/office/drawing/2014/main" id="{EC328E41-645E-D257-FFF3-93344A8E4FA5}"/>
              </a:ext>
            </a:extLst>
          </p:cNvPr>
          <p:cNvSpPr>
            <a:spLocks noGrp="1"/>
          </p:cNvSpPr>
          <p:nvPr>
            <p:ph type="dt" sz="half" idx="16"/>
          </p:nvPr>
        </p:nvSpPr>
        <p:spPr/>
        <p:txBody>
          <a:bodyPr/>
          <a:lstStyle/>
          <a:p>
            <a:r>
              <a:rPr lang="en-US"/>
              <a:t>20XX</a:t>
            </a:r>
            <a:endParaRPr lang="en-US" dirty="0"/>
          </a:p>
        </p:txBody>
      </p:sp>
      <p:sp>
        <p:nvSpPr>
          <p:cNvPr id="14" name="Slide Number Placeholder 13">
            <a:extLst>
              <a:ext uri="{FF2B5EF4-FFF2-40B4-BE49-F238E27FC236}">
                <a16:creationId xmlns:a16="http://schemas.microsoft.com/office/drawing/2014/main" id="{DEF9E45A-6561-C074-14CE-B3B63476D221}"/>
              </a:ext>
            </a:extLst>
          </p:cNvPr>
          <p:cNvSpPr>
            <a:spLocks noGrp="1"/>
          </p:cNvSpPr>
          <p:nvPr>
            <p:ph type="sldNum" sz="quarter" idx="18"/>
          </p:nvPr>
        </p:nvSpPr>
        <p:spPr>
          <a:xfrm>
            <a:off x="10672130"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8583640"/>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9" name="Content Placeholder 3">
            <a:extLst>
              <a:ext uri="{FF2B5EF4-FFF2-40B4-BE49-F238E27FC236}">
                <a16:creationId xmlns:a16="http://schemas.microsoft.com/office/drawing/2014/main" id="{ECA520B1-DC84-A47D-1F5E-CCD567EB2D86}"/>
              </a:ext>
            </a:extLst>
          </p:cNvPr>
          <p:cNvSpPr>
            <a:spLocks noGrp="1"/>
          </p:cNvSpPr>
          <p:nvPr>
            <p:ph sz="half" idx="13" hasCustomPrompt="1"/>
          </p:nvPr>
        </p:nvSpPr>
        <p:spPr>
          <a:xfrm>
            <a:off x="457200" y="2187362"/>
            <a:ext cx="3657600" cy="3633047"/>
          </a:xfrm>
        </p:spPr>
        <p:txBody>
          <a:bodyPr anchor="t">
            <a:normAutofit/>
          </a:bodyPr>
          <a:lstStyle>
            <a:lvl1pPr marL="34290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282437" y="2187361"/>
            <a:ext cx="744220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9833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 subtitle +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6108219" y="741363"/>
            <a:ext cx="5626579" cy="1286219"/>
          </a:xfrm>
        </p:spPr>
        <p:txBody>
          <a:bodyPr anchor="b">
            <a:noAutofit/>
          </a:bodyPr>
          <a:lstStyle>
            <a:lvl1pPr algn="l">
              <a:defRPr sz="28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FCBE840D-FAED-31D9-AF31-112670D0FA2E}"/>
              </a:ext>
            </a:extLst>
          </p:cNvPr>
          <p:cNvSpPr>
            <a:spLocks noGrp="1"/>
          </p:cNvSpPr>
          <p:nvPr>
            <p:ph type="pic" sz="quarter" idx="13"/>
          </p:nvPr>
        </p:nvSpPr>
        <p:spPr>
          <a:xfrm>
            <a:off x="457200" y="761684"/>
            <a:ext cx="5171440" cy="5662230"/>
          </a:xfrm>
          <a:custGeom>
            <a:avLst/>
            <a:gdLst>
              <a:gd name="connsiteX0" fmla="*/ 0 w 5171440"/>
              <a:gd name="connsiteY0" fmla="*/ 5056400 h 5662230"/>
              <a:gd name="connsiteX1" fmla="*/ 3685975 w 5171440"/>
              <a:gd name="connsiteY1" fmla="*/ 5056400 h 5662230"/>
              <a:gd name="connsiteX2" fmla="*/ 3685975 w 5171440"/>
              <a:gd name="connsiteY2" fmla="*/ 5662230 h 5662230"/>
              <a:gd name="connsiteX3" fmla="*/ 0 w 5171440"/>
              <a:gd name="connsiteY3" fmla="*/ 5662230 h 5662230"/>
              <a:gd name="connsiteX4" fmla="*/ 3789884 w 5171440"/>
              <a:gd name="connsiteY4" fmla="*/ 0 h 5662230"/>
              <a:gd name="connsiteX5" fmla="*/ 5171440 w 5171440"/>
              <a:gd name="connsiteY5" fmla="*/ 0 h 5662230"/>
              <a:gd name="connsiteX6" fmla="*/ 5171440 w 5171440"/>
              <a:gd name="connsiteY6" fmla="*/ 5662230 h 5662230"/>
              <a:gd name="connsiteX7" fmla="*/ 3789884 w 5171440"/>
              <a:gd name="connsiteY7" fmla="*/ 5662230 h 5662230"/>
              <a:gd name="connsiteX8" fmla="*/ 3789884 w 5171440"/>
              <a:gd name="connsiteY8" fmla="*/ 5056400 h 5662230"/>
              <a:gd name="connsiteX9" fmla="*/ 5168980 w 5171440"/>
              <a:gd name="connsiteY9" fmla="*/ 5056400 h 5662230"/>
              <a:gd name="connsiteX10" fmla="*/ 5168980 w 5171440"/>
              <a:gd name="connsiteY10" fmla="*/ 4956108 h 5662230"/>
              <a:gd name="connsiteX11" fmla="*/ 3789884 w 5171440"/>
              <a:gd name="connsiteY11" fmla="*/ 4956108 h 5662230"/>
              <a:gd name="connsiteX12" fmla="*/ 0 w 5171440"/>
              <a:gd name="connsiteY12" fmla="*/ 0 h 5662230"/>
              <a:gd name="connsiteX13" fmla="*/ 3685975 w 5171440"/>
              <a:gd name="connsiteY13" fmla="*/ 0 h 5662230"/>
              <a:gd name="connsiteX14" fmla="*/ 3685975 w 5171440"/>
              <a:gd name="connsiteY14" fmla="*/ 4956108 h 5662230"/>
              <a:gd name="connsiteX15" fmla="*/ 0 w 5171440"/>
              <a:gd name="connsiteY15" fmla="*/ 4956108 h 566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1440" h="5662230">
                <a:moveTo>
                  <a:pt x="0" y="5056400"/>
                </a:moveTo>
                <a:lnTo>
                  <a:pt x="3685975" y="5056400"/>
                </a:lnTo>
                <a:lnTo>
                  <a:pt x="3685975" y="5662230"/>
                </a:lnTo>
                <a:lnTo>
                  <a:pt x="0" y="5662230"/>
                </a:lnTo>
                <a:close/>
                <a:moveTo>
                  <a:pt x="3789884" y="0"/>
                </a:moveTo>
                <a:lnTo>
                  <a:pt x="5171440" y="0"/>
                </a:lnTo>
                <a:lnTo>
                  <a:pt x="5171440" y="5662230"/>
                </a:lnTo>
                <a:lnTo>
                  <a:pt x="3789884" y="5662230"/>
                </a:lnTo>
                <a:lnTo>
                  <a:pt x="3789884" y="5056400"/>
                </a:lnTo>
                <a:lnTo>
                  <a:pt x="5168980" y="5056400"/>
                </a:lnTo>
                <a:lnTo>
                  <a:pt x="5168980" y="4956108"/>
                </a:lnTo>
                <a:lnTo>
                  <a:pt x="3789884" y="4956108"/>
                </a:lnTo>
                <a:close/>
                <a:moveTo>
                  <a:pt x="0" y="0"/>
                </a:moveTo>
                <a:lnTo>
                  <a:pt x="3685975" y="0"/>
                </a:lnTo>
                <a:lnTo>
                  <a:pt x="3685975" y="4956108"/>
                </a:lnTo>
                <a:lnTo>
                  <a:pt x="0" y="4956108"/>
                </a:lnTo>
                <a:close/>
              </a:path>
            </a:pathLst>
          </a:custGeom>
          <a:solidFill>
            <a:schemeClr val="accent2"/>
          </a:solidFill>
        </p:spPr>
        <p:txBody>
          <a:bodyPr wrap="square">
            <a:noAutofit/>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1E22983C-26B8-DE15-E309-D0E93B8C6996}"/>
              </a:ext>
            </a:extLst>
          </p:cNvPr>
          <p:cNvSpPr>
            <a:spLocks noGrp="1"/>
          </p:cNvSpPr>
          <p:nvPr>
            <p:ph idx="1" hasCustomPrompt="1"/>
          </p:nvPr>
        </p:nvSpPr>
        <p:spPr>
          <a:xfrm>
            <a:off x="6106160" y="2235200"/>
            <a:ext cx="5628639" cy="4188713"/>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a:xfrm>
            <a:off x="10682289" y="6423914"/>
            <a:ext cx="1052510" cy="365125"/>
          </a:xfrm>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4052633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4" name="Content Placeholder 3"/>
          <p:cNvSpPr>
            <a:spLocks noGrp="1"/>
          </p:cNvSpPr>
          <p:nvPr>
            <p:ph sz="half" idx="2" hasCustomPrompt="1"/>
          </p:nvPr>
        </p:nvSpPr>
        <p:spPr>
          <a:xfrm>
            <a:off x="457200" y="2318490"/>
            <a:ext cx="737108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8E6EDC6B-B9AA-A4D9-A782-C38A0F84F63F}"/>
              </a:ext>
            </a:extLst>
          </p:cNvPr>
          <p:cNvSpPr>
            <a:spLocks noGrp="1"/>
          </p:cNvSpPr>
          <p:nvPr>
            <p:ph sz="half" idx="13" hasCustomPrompt="1"/>
          </p:nvPr>
        </p:nvSpPr>
        <p:spPr>
          <a:xfrm>
            <a:off x="7993378" y="2318490"/>
            <a:ext cx="3731262" cy="3633047"/>
          </a:xfrm>
        </p:spPr>
        <p:txBody>
          <a:bodyPr anchor="t">
            <a:normAutofit/>
          </a:bodyPr>
          <a:lstStyle>
            <a:lvl1pPr marL="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682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7" r:id="rId17"/>
    <p:sldLayoutId id="2147483818" r:id="rId18"/>
    <p:sldLayoutId id="2147483820" r:id="rId19"/>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9F0267-9D1C-BDA9-A152-B01CD379FC92}"/>
              </a:ext>
            </a:extLst>
          </p:cNvPr>
          <p:cNvSpPr>
            <a:spLocks noGrp="1"/>
          </p:cNvSpPr>
          <p:nvPr>
            <p:ph type="ctrTitle"/>
          </p:nvPr>
        </p:nvSpPr>
        <p:spPr/>
        <p:txBody>
          <a:bodyPr/>
          <a:lstStyle/>
          <a:p>
            <a:r>
              <a:rPr lang="en-US" dirty="0"/>
              <a:t>Understanding Diabetes</a:t>
            </a:r>
            <a:br>
              <a:rPr lang="en-US" dirty="0"/>
            </a:br>
            <a:r>
              <a:rPr lang="en-US" dirty="0"/>
              <a:t>What is it and how to stay health</a:t>
            </a:r>
            <a:br>
              <a:rPr lang="en-US" dirty="0"/>
            </a:br>
            <a:r>
              <a:rPr lang="en-US" dirty="0"/>
              <a:t>by Beth Neyen msn, </a:t>
            </a:r>
            <a:r>
              <a:rPr lang="en-US" dirty="0" err="1"/>
              <a:t>rn</a:t>
            </a:r>
            <a:r>
              <a:rPr lang="en-US" dirty="0"/>
              <a:t>, </a:t>
            </a:r>
            <a:r>
              <a:rPr lang="en-US" dirty="0" err="1"/>
              <a:t>cmsrn</a:t>
            </a:r>
            <a:r>
              <a:rPr lang="en-US" dirty="0"/>
              <a:t>, </a:t>
            </a:r>
            <a:r>
              <a:rPr lang="en-US" dirty="0" err="1"/>
              <a:t>chse</a:t>
            </a:r>
            <a:endParaRPr lang="en-US" dirty="0"/>
          </a:p>
        </p:txBody>
      </p:sp>
      <p:pic>
        <p:nvPicPr>
          <p:cNvPr id="10" name="Picture Placeholder 9" descr="A stethoscope on a clipboard">
            <a:extLst>
              <a:ext uri="{FF2B5EF4-FFF2-40B4-BE49-F238E27FC236}">
                <a16:creationId xmlns:a16="http://schemas.microsoft.com/office/drawing/2014/main" id="{CC4B82FA-2EA0-5319-6B9C-8D78349FCB09}"/>
              </a:ext>
            </a:extLst>
          </p:cNvPr>
          <p:cNvPicPr>
            <a:picLocks noGrp="1" noChangeAspect="1"/>
          </p:cNvPicPr>
          <p:nvPr>
            <p:ph type="pic" sz="quarter" idx="13"/>
          </p:nvPr>
        </p:nvPicPr>
        <p:blipFill rotWithShape="1">
          <a:blip r:embed="rId3"/>
          <a:srcRect t="28164" b="28164"/>
          <a:stretch/>
        </p:blipFill>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2A17-FFC0-0E95-0391-B9370D69784E}"/>
              </a:ext>
            </a:extLst>
          </p:cNvPr>
          <p:cNvSpPr>
            <a:spLocks noGrp="1"/>
          </p:cNvSpPr>
          <p:nvPr>
            <p:ph type="title"/>
          </p:nvPr>
        </p:nvSpPr>
        <p:spPr/>
        <p:txBody>
          <a:bodyPr/>
          <a:lstStyle/>
          <a:p>
            <a:r>
              <a:rPr lang="en-US" dirty="0"/>
              <a:t>Complications of Diabetes</a:t>
            </a:r>
          </a:p>
        </p:txBody>
      </p:sp>
      <p:sp>
        <p:nvSpPr>
          <p:cNvPr id="3" name="Content Placeholder 2">
            <a:extLst>
              <a:ext uri="{FF2B5EF4-FFF2-40B4-BE49-F238E27FC236}">
                <a16:creationId xmlns:a16="http://schemas.microsoft.com/office/drawing/2014/main" id="{9D6ACE1F-7F52-7733-2FB5-F44867700A58}"/>
              </a:ext>
            </a:extLst>
          </p:cNvPr>
          <p:cNvSpPr>
            <a:spLocks noGrp="1"/>
          </p:cNvSpPr>
          <p:nvPr>
            <p:ph idx="1"/>
          </p:nvPr>
        </p:nvSpPr>
        <p:spPr>
          <a:xfrm>
            <a:off x="581192" y="1800225"/>
            <a:ext cx="11029615" cy="4724400"/>
          </a:xfrm>
        </p:spPr>
        <p:txBody>
          <a:bodyPr/>
          <a:lstStyle/>
          <a:p>
            <a:r>
              <a:rPr lang="en-US" dirty="0"/>
              <a:t>Changes in circulatory system: Can cause Heart Attack, Stroke (brain attack), poor circulation to extremities, poor wound healing and kidney and nerve damage</a:t>
            </a:r>
          </a:p>
          <a:p>
            <a:r>
              <a:rPr lang="en-US" dirty="0"/>
              <a:t>Damage to the eyes and can cause vision loss and blindness</a:t>
            </a:r>
          </a:p>
          <a:p>
            <a:r>
              <a:rPr lang="en-US" dirty="0"/>
              <a:t>Poor circulation: Poor wound healing may cause leg and foot ulcers, infected wounds and may lead to amputation. Diabetic patients should wash their feet every day and wear clean socks. They should inspect their feet every day</a:t>
            </a:r>
          </a:p>
        </p:txBody>
      </p:sp>
    </p:spTree>
    <p:extLst>
      <p:ext uri="{BB962C8B-B14F-4D97-AF65-F5344CB8AC3E}">
        <p14:creationId xmlns:p14="http://schemas.microsoft.com/office/powerpoint/2010/main" val="849473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C0EE-5D7B-7654-9437-B69EAEB3755A}"/>
              </a:ext>
            </a:extLst>
          </p:cNvPr>
          <p:cNvSpPr>
            <a:spLocks noGrp="1"/>
          </p:cNvSpPr>
          <p:nvPr>
            <p:ph type="title"/>
          </p:nvPr>
        </p:nvSpPr>
        <p:spPr/>
        <p:txBody>
          <a:bodyPr/>
          <a:lstStyle/>
          <a:p>
            <a:r>
              <a:rPr lang="en-US" dirty="0"/>
              <a:t>What can make your blood sugar up swing</a:t>
            </a:r>
          </a:p>
        </p:txBody>
      </p:sp>
      <p:sp>
        <p:nvSpPr>
          <p:cNvPr id="3" name="Content Placeholder 2">
            <a:extLst>
              <a:ext uri="{FF2B5EF4-FFF2-40B4-BE49-F238E27FC236}">
                <a16:creationId xmlns:a16="http://schemas.microsoft.com/office/drawing/2014/main" id="{E1A69B84-7595-1199-95D7-949D136D0274}"/>
              </a:ext>
            </a:extLst>
          </p:cNvPr>
          <p:cNvSpPr>
            <a:spLocks noGrp="1"/>
          </p:cNvSpPr>
          <p:nvPr>
            <p:ph idx="1"/>
          </p:nvPr>
        </p:nvSpPr>
        <p:spPr/>
        <p:txBody>
          <a:bodyPr/>
          <a:lstStyle/>
          <a:p>
            <a:r>
              <a:rPr lang="en-US" dirty="0"/>
              <a:t>Illness- even when sick they need to take their insulin but maybe not full dose</a:t>
            </a:r>
          </a:p>
          <a:p>
            <a:r>
              <a:rPr lang="en-US" dirty="0"/>
              <a:t>Medications- Steroids and water pills, cold medicines like </a:t>
            </a:r>
            <a:r>
              <a:rPr lang="en-US" dirty="0" err="1"/>
              <a:t>psuedophine</a:t>
            </a:r>
            <a:endParaRPr lang="en-US" dirty="0"/>
          </a:p>
          <a:p>
            <a:r>
              <a:rPr lang="en-US" dirty="0"/>
              <a:t>Stress or anxiety</a:t>
            </a:r>
          </a:p>
          <a:p>
            <a:r>
              <a:rPr lang="en-US" dirty="0"/>
              <a:t>Caffeine</a:t>
            </a:r>
          </a:p>
          <a:p>
            <a:r>
              <a:rPr lang="en-US" dirty="0"/>
              <a:t>Sugar free foods- usually are a lot of carbohydrates</a:t>
            </a:r>
          </a:p>
          <a:p>
            <a:r>
              <a:rPr lang="en-US" dirty="0"/>
              <a:t>High fat foods- can make your blood sugar stay high for longer- Pizza, French Fries, Chinese food</a:t>
            </a:r>
          </a:p>
          <a:p>
            <a:r>
              <a:rPr lang="en-US" dirty="0"/>
              <a:t>Sports Drinks- many have as much sugar as a soda</a:t>
            </a:r>
          </a:p>
          <a:p>
            <a:r>
              <a:rPr lang="en-US" dirty="0"/>
              <a:t>Dried fruit- Fresh fruit is a healthy choice but dried versions pack more carbohydrates in a smaller version</a:t>
            </a:r>
          </a:p>
        </p:txBody>
      </p:sp>
    </p:spTree>
    <p:extLst>
      <p:ext uri="{BB962C8B-B14F-4D97-AF65-F5344CB8AC3E}">
        <p14:creationId xmlns:p14="http://schemas.microsoft.com/office/powerpoint/2010/main" val="2903937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E796-3655-37A0-0BF3-5A6C77FAB676}"/>
              </a:ext>
            </a:extLst>
          </p:cNvPr>
          <p:cNvSpPr>
            <a:spLocks noGrp="1"/>
          </p:cNvSpPr>
          <p:nvPr>
            <p:ph type="title"/>
          </p:nvPr>
        </p:nvSpPr>
        <p:spPr/>
        <p:txBody>
          <a:bodyPr/>
          <a:lstStyle/>
          <a:p>
            <a:r>
              <a:rPr lang="en-US" dirty="0"/>
              <a:t>What can make your blood sugar down swing:</a:t>
            </a:r>
          </a:p>
        </p:txBody>
      </p:sp>
      <p:sp>
        <p:nvSpPr>
          <p:cNvPr id="3" name="Content Placeholder 2">
            <a:extLst>
              <a:ext uri="{FF2B5EF4-FFF2-40B4-BE49-F238E27FC236}">
                <a16:creationId xmlns:a16="http://schemas.microsoft.com/office/drawing/2014/main" id="{6C35AC8C-551C-3C0D-68BF-3F577FA2E458}"/>
              </a:ext>
            </a:extLst>
          </p:cNvPr>
          <p:cNvSpPr>
            <a:spLocks noGrp="1"/>
          </p:cNvSpPr>
          <p:nvPr>
            <p:ph idx="1"/>
          </p:nvPr>
        </p:nvSpPr>
        <p:spPr/>
        <p:txBody>
          <a:bodyPr/>
          <a:lstStyle/>
          <a:p>
            <a:r>
              <a:rPr lang="en-US" dirty="0"/>
              <a:t>Household chores- cleaning the house, mowing the grass</a:t>
            </a:r>
          </a:p>
          <a:p>
            <a:r>
              <a:rPr lang="en-US" dirty="0"/>
              <a:t>Yogurt- best choice is plain or light yogurt without any extra sugar</a:t>
            </a:r>
          </a:p>
          <a:p>
            <a:r>
              <a:rPr lang="en-US" dirty="0"/>
              <a:t>Vegan Diet: all vegetable based High in fiber and whole grains</a:t>
            </a:r>
          </a:p>
          <a:p>
            <a:r>
              <a:rPr lang="en-US" dirty="0"/>
              <a:t>Exercise- need to be cautious here, monitor blood sugars frequently stay hydrated and have snacks available</a:t>
            </a:r>
          </a:p>
        </p:txBody>
      </p:sp>
    </p:spTree>
    <p:extLst>
      <p:ext uri="{BB962C8B-B14F-4D97-AF65-F5344CB8AC3E}">
        <p14:creationId xmlns:p14="http://schemas.microsoft.com/office/powerpoint/2010/main" val="711301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A0FA-5FF1-DA41-9024-30788E16B35F}"/>
              </a:ext>
            </a:extLst>
          </p:cNvPr>
          <p:cNvSpPr>
            <a:spLocks noGrp="1"/>
          </p:cNvSpPr>
          <p:nvPr>
            <p:ph type="title"/>
          </p:nvPr>
        </p:nvSpPr>
        <p:spPr/>
        <p:txBody>
          <a:bodyPr/>
          <a:lstStyle/>
          <a:p>
            <a:r>
              <a:rPr lang="en-US" dirty="0"/>
              <a:t>What can we do for a diabetic reaction</a:t>
            </a:r>
          </a:p>
        </p:txBody>
      </p:sp>
      <p:sp>
        <p:nvSpPr>
          <p:cNvPr id="3" name="Content Placeholder 2">
            <a:extLst>
              <a:ext uri="{FF2B5EF4-FFF2-40B4-BE49-F238E27FC236}">
                <a16:creationId xmlns:a16="http://schemas.microsoft.com/office/drawing/2014/main" id="{73CA1382-BF12-A024-0BA9-A82D3B4098BF}"/>
              </a:ext>
            </a:extLst>
          </p:cNvPr>
          <p:cNvSpPr>
            <a:spLocks noGrp="1"/>
          </p:cNvSpPr>
          <p:nvPr>
            <p:ph idx="1"/>
          </p:nvPr>
        </p:nvSpPr>
        <p:spPr/>
        <p:txBody>
          <a:bodyPr/>
          <a:lstStyle/>
          <a:p>
            <a:r>
              <a:rPr lang="en-US" dirty="0"/>
              <a:t>Help them check their blood sugar if able</a:t>
            </a:r>
          </a:p>
          <a:p>
            <a:r>
              <a:rPr lang="en-US" dirty="0"/>
              <a:t>Have quick carbs ready: Grahm crackers, apple or orange juice, raisins or a candy bar. Glucose tablets or gel</a:t>
            </a:r>
          </a:p>
          <a:p>
            <a:r>
              <a:rPr lang="en-US" dirty="0"/>
              <a:t>Be ready to call 911 if necessary</a:t>
            </a:r>
          </a:p>
        </p:txBody>
      </p:sp>
    </p:spTree>
    <p:extLst>
      <p:ext uri="{BB962C8B-B14F-4D97-AF65-F5344CB8AC3E}">
        <p14:creationId xmlns:p14="http://schemas.microsoft.com/office/powerpoint/2010/main" val="542537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D6A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CC86FD9-B7F2-53C1-9941-7847716C0776}"/>
              </a:ext>
            </a:extLst>
          </p:cNvPr>
          <p:cNvPicPr>
            <a:picLocks noChangeAspect="1"/>
          </p:cNvPicPr>
          <p:nvPr/>
        </p:nvPicPr>
        <p:blipFill>
          <a:blip r:embed="rId2"/>
          <a:stretch>
            <a:fillRect/>
          </a:stretch>
        </p:blipFill>
        <p:spPr>
          <a:xfrm>
            <a:off x="2091824" y="1123527"/>
            <a:ext cx="8008347" cy="4604800"/>
          </a:xfrm>
          <a:prstGeom prst="rect">
            <a:avLst/>
          </a:prstGeom>
        </p:spPr>
      </p:pic>
    </p:spTree>
    <p:extLst>
      <p:ext uri="{BB962C8B-B14F-4D97-AF65-F5344CB8AC3E}">
        <p14:creationId xmlns:p14="http://schemas.microsoft.com/office/powerpoint/2010/main" val="227656010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C0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87B6C5F-4AD4-1781-DD15-387AE7A04299}"/>
              </a:ext>
            </a:extLst>
          </p:cNvPr>
          <p:cNvPicPr>
            <a:picLocks noChangeAspect="1"/>
          </p:cNvPicPr>
          <p:nvPr/>
        </p:nvPicPr>
        <p:blipFill>
          <a:blip r:embed="rId2"/>
          <a:stretch>
            <a:fillRect/>
          </a:stretch>
        </p:blipFill>
        <p:spPr>
          <a:xfrm>
            <a:off x="1792447" y="1123527"/>
            <a:ext cx="8607101" cy="4604800"/>
          </a:xfrm>
          <a:prstGeom prst="rect">
            <a:avLst/>
          </a:prstGeom>
        </p:spPr>
      </p:pic>
    </p:spTree>
    <p:extLst>
      <p:ext uri="{BB962C8B-B14F-4D97-AF65-F5344CB8AC3E}">
        <p14:creationId xmlns:p14="http://schemas.microsoft.com/office/powerpoint/2010/main" val="328469962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DB3E-1CD1-6EAF-CE59-DE626CC65BDD}"/>
              </a:ext>
            </a:extLst>
          </p:cNvPr>
          <p:cNvSpPr>
            <a:spLocks noGrp="1"/>
          </p:cNvSpPr>
          <p:nvPr>
            <p:ph type="title"/>
          </p:nvPr>
        </p:nvSpPr>
        <p:spPr/>
        <p:txBody>
          <a:bodyPr/>
          <a:lstStyle/>
          <a:p>
            <a:r>
              <a:rPr lang="en-US" dirty="0"/>
              <a:t>Endocrinologist- Doctor that prescribes the insulin</a:t>
            </a:r>
          </a:p>
        </p:txBody>
      </p:sp>
      <p:sp>
        <p:nvSpPr>
          <p:cNvPr id="3" name="Content Placeholder 2">
            <a:extLst>
              <a:ext uri="{FF2B5EF4-FFF2-40B4-BE49-F238E27FC236}">
                <a16:creationId xmlns:a16="http://schemas.microsoft.com/office/drawing/2014/main" id="{2AFDC45A-B0A2-26FF-6FA7-800BF8CCF36B}"/>
              </a:ext>
            </a:extLst>
          </p:cNvPr>
          <p:cNvSpPr>
            <a:spLocks noGrp="1"/>
          </p:cNvSpPr>
          <p:nvPr>
            <p:ph idx="1"/>
          </p:nvPr>
        </p:nvSpPr>
        <p:spPr/>
        <p:txBody>
          <a:bodyPr/>
          <a:lstStyle/>
          <a:p>
            <a:r>
              <a:rPr lang="en-US" dirty="0"/>
              <a:t>Every patient's amount of insulin is unique to only them. The endocrinologist will work with the patient and the nurses to find the best plan for each patient. This plan will include type and amount of insulin, diet and exercise to keep the patients blood sugar in a specific range for each patient. </a:t>
            </a:r>
          </a:p>
          <a:p>
            <a:r>
              <a:rPr lang="en-US" dirty="0"/>
              <a:t>A nondiabetic blood sugar is usually &lt;100. We like to keep a diabetic between 70-110</a:t>
            </a:r>
          </a:p>
          <a:p>
            <a:r>
              <a:rPr lang="en-US" dirty="0"/>
              <a:t>Diabetic Educator will also work with the patient to meet their needs with the insulin, diet and exercise</a:t>
            </a:r>
          </a:p>
        </p:txBody>
      </p:sp>
    </p:spTree>
    <p:extLst>
      <p:ext uri="{BB962C8B-B14F-4D97-AF65-F5344CB8AC3E}">
        <p14:creationId xmlns:p14="http://schemas.microsoft.com/office/powerpoint/2010/main" val="33077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9700-8353-2D3E-2D98-E3F3595D5D3F}"/>
              </a:ext>
            </a:extLst>
          </p:cNvPr>
          <p:cNvSpPr>
            <a:spLocks noGrp="1"/>
          </p:cNvSpPr>
          <p:nvPr>
            <p:ph type="title"/>
          </p:nvPr>
        </p:nvSpPr>
        <p:spPr/>
        <p:txBody>
          <a:bodyPr/>
          <a:lstStyle/>
          <a:p>
            <a:r>
              <a:rPr lang="en-US" dirty="0"/>
              <a:t>Show video of Diabetic camp</a:t>
            </a:r>
          </a:p>
        </p:txBody>
      </p:sp>
    </p:spTree>
    <p:extLst>
      <p:ext uri="{BB962C8B-B14F-4D97-AF65-F5344CB8AC3E}">
        <p14:creationId xmlns:p14="http://schemas.microsoft.com/office/powerpoint/2010/main" val="414013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B23E1E4-7CB2-923B-9D41-672CB85E05DA}"/>
              </a:ext>
            </a:extLst>
          </p:cNvPr>
          <p:cNvSpPr>
            <a:spLocks noGrp="1"/>
          </p:cNvSpPr>
          <p:nvPr>
            <p:ph type="title"/>
          </p:nvPr>
        </p:nvSpPr>
        <p:spPr/>
        <p:txBody>
          <a:bodyPr/>
          <a:lstStyle/>
          <a:p>
            <a:r>
              <a:rPr lang="en-US" dirty="0"/>
              <a:t>What is diabetes</a:t>
            </a:r>
          </a:p>
        </p:txBody>
      </p:sp>
      <p:sp>
        <p:nvSpPr>
          <p:cNvPr id="8" name="Content Placeholder 7">
            <a:extLst>
              <a:ext uri="{FF2B5EF4-FFF2-40B4-BE49-F238E27FC236}">
                <a16:creationId xmlns:a16="http://schemas.microsoft.com/office/drawing/2014/main" id="{1A667A9A-3428-68BE-D555-0DE1859FDF8A}"/>
              </a:ext>
            </a:extLst>
          </p:cNvPr>
          <p:cNvSpPr>
            <a:spLocks noGrp="1"/>
          </p:cNvSpPr>
          <p:nvPr>
            <p:ph sz="quarter" idx="4"/>
          </p:nvPr>
        </p:nvSpPr>
        <p:spPr/>
        <p:txBody>
          <a:bodyPr/>
          <a:lstStyle/>
          <a:p>
            <a:r>
              <a:rPr lang="en-US" dirty="0"/>
              <a:t>Diabetes is a health condition where the body has trouble using sugar (glucose) for energy.</a:t>
            </a:r>
            <a:br>
              <a:rPr lang="en-US" dirty="0"/>
            </a:br>
            <a:r>
              <a:rPr lang="en-US" dirty="0"/>
              <a:t>Glucose comes from the food we eat, especially things like bread, rice, and sweets</a:t>
            </a:r>
          </a:p>
        </p:txBody>
      </p:sp>
      <p:pic>
        <p:nvPicPr>
          <p:cNvPr id="34" name="Picture Placeholder 21" descr="A close-up of a stethoscope">
            <a:extLst>
              <a:ext uri="{FF2B5EF4-FFF2-40B4-BE49-F238E27FC236}">
                <a16:creationId xmlns:a16="http://schemas.microsoft.com/office/drawing/2014/main" id="{63F55FD3-B051-BD22-347E-065B72C87E1C}"/>
              </a:ext>
            </a:extLst>
          </p:cNvPr>
          <p:cNvPicPr>
            <a:picLocks noGrp="1" noChangeAspect="1"/>
          </p:cNvPicPr>
          <p:nvPr>
            <p:ph type="pic" sz="quarter" idx="13"/>
          </p:nvPr>
        </p:nvPicPr>
        <p:blipFill>
          <a:blip r:embed="rId3"/>
          <a:srcRect l="148" r="148"/>
          <a:stretch/>
        </p:blipFill>
        <p:spPr/>
      </p:pic>
    </p:spTree>
    <p:extLst>
      <p:ext uri="{BB962C8B-B14F-4D97-AF65-F5344CB8AC3E}">
        <p14:creationId xmlns:p14="http://schemas.microsoft.com/office/powerpoint/2010/main" val="220112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68E91FE-1E96-9012-B0A7-9E9605A1D060}"/>
              </a:ext>
            </a:extLst>
          </p:cNvPr>
          <p:cNvSpPr>
            <a:spLocks noGrp="1"/>
          </p:cNvSpPr>
          <p:nvPr>
            <p:ph type="ctrTitle"/>
          </p:nvPr>
        </p:nvSpPr>
        <p:spPr/>
        <p:txBody>
          <a:bodyPr>
            <a:normAutofit/>
          </a:bodyPr>
          <a:lstStyle/>
          <a:p>
            <a:r>
              <a:rPr lang="en-US" dirty="0"/>
              <a:t>How does the body normally work</a:t>
            </a:r>
          </a:p>
        </p:txBody>
      </p:sp>
      <p:pic>
        <p:nvPicPr>
          <p:cNvPr id="19" name="Picture Placeholder 18" descr="A close-up of a person wearing scrubs">
            <a:extLst>
              <a:ext uri="{FF2B5EF4-FFF2-40B4-BE49-F238E27FC236}">
                <a16:creationId xmlns:a16="http://schemas.microsoft.com/office/drawing/2014/main" id="{B92D438B-6D57-86B9-0B77-0CC42EC18FF0}"/>
              </a:ext>
            </a:extLst>
          </p:cNvPr>
          <p:cNvPicPr>
            <a:picLocks noGrp="1" noChangeAspect="1"/>
          </p:cNvPicPr>
          <p:nvPr>
            <p:ph type="pic" sz="quarter" idx="13"/>
          </p:nvPr>
        </p:nvPicPr>
        <p:blipFill>
          <a:blip r:embed="rId3"/>
          <a:srcRect t="163" b="163"/>
          <a:stretch/>
        </p:blipFill>
        <p:spPr/>
      </p:pic>
    </p:spTree>
    <p:extLst>
      <p:ext uri="{BB962C8B-B14F-4D97-AF65-F5344CB8AC3E}">
        <p14:creationId xmlns:p14="http://schemas.microsoft.com/office/powerpoint/2010/main" val="172184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6CF7-69F4-F432-4747-28EF15528DB9}"/>
              </a:ext>
            </a:extLst>
          </p:cNvPr>
          <p:cNvSpPr>
            <a:spLocks noGrp="1"/>
          </p:cNvSpPr>
          <p:nvPr>
            <p:ph type="ctrTitle"/>
          </p:nvPr>
        </p:nvSpPr>
        <p:spPr>
          <a:xfrm>
            <a:off x="436882" y="629920"/>
            <a:ext cx="3606800" cy="112464"/>
          </a:xfrm>
        </p:spPr>
        <p:txBody>
          <a:bodyPr/>
          <a:lstStyle/>
          <a:p>
            <a:endParaRPr lang="en-US" dirty="0"/>
          </a:p>
        </p:txBody>
      </p:sp>
      <p:sp>
        <p:nvSpPr>
          <p:cNvPr id="3" name="Subtitle 2">
            <a:extLst>
              <a:ext uri="{FF2B5EF4-FFF2-40B4-BE49-F238E27FC236}">
                <a16:creationId xmlns:a16="http://schemas.microsoft.com/office/drawing/2014/main" id="{44082E89-DB15-6D26-7098-DA9792B0B085}"/>
              </a:ext>
            </a:extLst>
          </p:cNvPr>
          <p:cNvSpPr>
            <a:spLocks noGrp="1"/>
          </p:cNvSpPr>
          <p:nvPr>
            <p:ph type="subTitle" idx="1"/>
          </p:nvPr>
        </p:nvSpPr>
        <p:spPr>
          <a:xfrm>
            <a:off x="436881" y="1231271"/>
            <a:ext cx="3606800" cy="4738045"/>
          </a:xfrm>
        </p:spPr>
        <p:txBody>
          <a:bodyPr/>
          <a:lstStyle/>
          <a:p>
            <a:r>
              <a:rPr lang="en-US" dirty="0"/>
              <a:t>When you eat, your body breaks food into glucose.</a:t>
            </a:r>
            <a:br>
              <a:rPr lang="en-US" dirty="0"/>
            </a:br>
            <a:r>
              <a:rPr lang="en-US" dirty="0"/>
              <a:t>The pancreas makes insulin, a hormone that helps glucose enter your cells..</a:t>
            </a:r>
          </a:p>
          <a:p>
            <a:r>
              <a:rPr lang="en-US" dirty="0"/>
              <a:t>Insulin helps move glucose from the blood and into your cells for energy. Insulin will lower your blood sugar.</a:t>
            </a:r>
          </a:p>
          <a:p>
            <a:r>
              <a:rPr lang="en-US" dirty="0"/>
              <a:t>Insulin is a medication as well: This medication is very expensive and must be cared for properly. Make sure unused vials are kept in fridge. You may keep the vial at room temperature for 28 days. </a:t>
            </a:r>
          </a:p>
        </p:txBody>
      </p:sp>
      <p:pic>
        <p:nvPicPr>
          <p:cNvPr id="21" name="Picture Placeholder 20" descr="A person in a white coat with a stethoscope around her neck">
            <a:extLst>
              <a:ext uri="{FF2B5EF4-FFF2-40B4-BE49-F238E27FC236}">
                <a16:creationId xmlns:a16="http://schemas.microsoft.com/office/drawing/2014/main" id="{244AC564-6A07-A90A-B027-67CD2423BBD3}"/>
              </a:ext>
            </a:extLst>
          </p:cNvPr>
          <p:cNvPicPr>
            <a:picLocks noGrp="1" noChangeAspect="1"/>
          </p:cNvPicPr>
          <p:nvPr>
            <p:ph type="pic" sz="quarter" idx="13"/>
          </p:nvPr>
        </p:nvPicPr>
        <p:blipFill>
          <a:blip r:embed="rId3"/>
          <a:srcRect t="354" b="354"/>
          <a:stretch/>
        </p:blipFill>
        <p:spPr/>
      </p:pic>
    </p:spTree>
    <p:extLst>
      <p:ext uri="{BB962C8B-B14F-4D97-AF65-F5344CB8AC3E}">
        <p14:creationId xmlns:p14="http://schemas.microsoft.com/office/powerpoint/2010/main" val="160530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18A4-5020-A570-BAAC-71C22849B320}"/>
              </a:ext>
            </a:extLst>
          </p:cNvPr>
          <p:cNvSpPr>
            <a:spLocks noGrp="1"/>
          </p:cNvSpPr>
          <p:nvPr>
            <p:ph type="title"/>
          </p:nvPr>
        </p:nvSpPr>
        <p:spPr/>
        <p:txBody>
          <a:bodyPr/>
          <a:lstStyle/>
          <a:p>
            <a:r>
              <a:rPr lang="en-US" dirty="0"/>
              <a:t>Types of Diabetes and what happens</a:t>
            </a:r>
          </a:p>
        </p:txBody>
      </p:sp>
      <p:pic>
        <p:nvPicPr>
          <p:cNvPr id="16" name="Picture Placeholder 15" descr="A group of surgeons wearing surgical caps and masks">
            <a:extLst>
              <a:ext uri="{FF2B5EF4-FFF2-40B4-BE49-F238E27FC236}">
                <a16:creationId xmlns:a16="http://schemas.microsoft.com/office/drawing/2014/main" id="{6EFD6230-A50E-3A63-7B72-59A8449CAEE2}"/>
              </a:ext>
            </a:extLst>
          </p:cNvPr>
          <p:cNvPicPr>
            <a:picLocks noGrp="1" noChangeAspect="1"/>
          </p:cNvPicPr>
          <p:nvPr>
            <p:ph type="pic" sz="quarter" idx="19"/>
          </p:nvPr>
        </p:nvPicPr>
        <p:blipFill rotWithShape="1">
          <a:blip r:embed="rId3"/>
          <a:srcRect t="35757" b="35757"/>
          <a:stretch/>
        </p:blipFill>
        <p:spPr/>
      </p:pic>
      <p:sp>
        <p:nvSpPr>
          <p:cNvPr id="10" name="Content Placeholder 9">
            <a:extLst>
              <a:ext uri="{FF2B5EF4-FFF2-40B4-BE49-F238E27FC236}">
                <a16:creationId xmlns:a16="http://schemas.microsoft.com/office/drawing/2014/main" id="{C9475E86-FFB0-87BC-084C-C728916152B0}"/>
              </a:ext>
            </a:extLst>
          </p:cNvPr>
          <p:cNvSpPr>
            <a:spLocks noGrp="1"/>
          </p:cNvSpPr>
          <p:nvPr>
            <p:ph sz="quarter" idx="4"/>
          </p:nvPr>
        </p:nvSpPr>
        <p:spPr/>
        <p:txBody>
          <a:bodyPr/>
          <a:lstStyle/>
          <a:p>
            <a:pPr marL="0" indent="0">
              <a:buNone/>
            </a:pPr>
            <a:r>
              <a:rPr lang="en-US" dirty="0"/>
              <a:t>Type 1 Diabetic: Usually starts in kids and teens/young adults. The pancreas doesn’t make insulin. These patients need to receive daily injections of insulin or use an insulin pump and a special diet. They must check their blood sugar regularly. This is also known as Juvenile onset Diabetes and often looks like the stomach flu in young children</a:t>
            </a:r>
          </a:p>
          <a:p>
            <a:pPr marL="0" indent="0">
              <a:buNone/>
            </a:pPr>
            <a:r>
              <a:rPr lang="en-US" dirty="0"/>
              <a:t>Type II Diabetic: This is more common in adults but increasing in children. The pancreas either doesn’t produce enough insulin or the body fails to properly use it. Usually develops slower and milder form of diabetes. Often it occurs in obesity or have a family history of diabetes. Usually controlled with diet and oral medications</a:t>
            </a:r>
          </a:p>
        </p:txBody>
      </p:sp>
    </p:spTree>
    <p:extLst>
      <p:ext uri="{BB962C8B-B14F-4D97-AF65-F5344CB8AC3E}">
        <p14:creationId xmlns:p14="http://schemas.microsoft.com/office/powerpoint/2010/main" val="369582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a:xfrm>
            <a:off x="266700" y="1285874"/>
            <a:ext cx="11457940" cy="476251"/>
          </a:xfrm>
        </p:spPr>
        <p:txBody>
          <a:bodyPr>
            <a:normAutofit fontScale="90000"/>
          </a:bodyPr>
          <a:lstStyle/>
          <a:p>
            <a:r>
              <a:rPr lang="en-US" dirty="0"/>
              <a:t>What are the signs and symptoms of diabetes</a:t>
            </a:r>
            <a:br>
              <a:rPr lang="en-US" dirty="0"/>
            </a:br>
            <a:br>
              <a:rPr lang="en-US" dirty="0"/>
            </a:br>
            <a:endParaRPr lang="en-US" dirty="0"/>
          </a:p>
        </p:txBody>
      </p:sp>
      <p:sp>
        <p:nvSpPr>
          <p:cNvPr id="34" name="Content Placeholder 33">
            <a:extLst>
              <a:ext uri="{FF2B5EF4-FFF2-40B4-BE49-F238E27FC236}">
                <a16:creationId xmlns:a16="http://schemas.microsoft.com/office/drawing/2014/main" id="{C69167C3-302B-24DE-9CF7-D85D5D5DD20A}"/>
              </a:ext>
            </a:extLst>
          </p:cNvPr>
          <p:cNvSpPr>
            <a:spLocks noGrp="1"/>
          </p:cNvSpPr>
          <p:nvPr>
            <p:ph sz="half" idx="13"/>
          </p:nvPr>
        </p:nvSpPr>
        <p:spPr/>
        <p:txBody>
          <a:bodyPr>
            <a:normAutofit fontScale="77500" lnSpcReduction="20000"/>
          </a:bodyPr>
          <a:lstStyle/>
          <a:p>
            <a:pPr marL="0" indent="0">
              <a:buNone/>
            </a:pPr>
            <a:r>
              <a:rPr lang="en-US" dirty="0"/>
              <a:t>Hypoglycemia- Low blood sugar</a:t>
            </a:r>
          </a:p>
          <a:p>
            <a:pPr algn="l">
              <a:buFont typeface="Arial" panose="020B0604020202020204" pitchFamily="34" charset="0"/>
              <a:buChar char="•"/>
            </a:pPr>
            <a:r>
              <a:rPr lang="en-US" b="0" i="0" dirty="0">
                <a:effectLst/>
                <a:latin typeface="Roboto" panose="02000000000000000000" pitchFamily="2" charset="0"/>
              </a:rPr>
              <a:t>Shaking or trembling</a:t>
            </a:r>
          </a:p>
          <a:p>
            <a:pPr algn="l">
              <a:buFont typeface="Arial" panose="020B0604020202020204" pitchFamily="34" charset="0"/>
              <a:buChar char="•"/>
            </a:pPr>
            <a:r>
              <a:rPr lang="en-US" b="0" i="0" dirty="0">
                <a:effectLst/>
                <a:latin typeface="Roboto" panose="02000000000000000000" pitchFamily="2" charset="0"/>
              </a:rPr>
              <a:t>Weakness</a:t>
            </a:r>
          </a:p>
          <a:p>
            <a:pPr algn="l">
              <a:buFont typeface="Arial" panose="020B0604020202020204" pitchFamily="34" charset="0"/>
              <a:buChar char="•"/>
            </a:pPr>
            <a:r>
              <a:rPr lang="en-US" b="0" i="0" dirty="0">
                <a:effectLst/>
                <a:latin typeface="Roboto" panose="02000000000000000000" pitchFamily="2" charset="0"/>
              </a:rPr>
              <a:t>Sweating and chills</a:t>
            </a:r>
          </a:p>
          <a:p>
            <a:pPr algn="l">
              <a:buFont typeface="Arial" panose="020B0604020202020204" pitchFamily="34" charset="0"/>
              <a:buChar char="•"/>
            </a:pPr>
            <a:r>
              <a:rPr lang="en-US" b="0" i="0" dirty="0">
                <a:effectLst/>
                <a:latin typeface="Roboto" panose="02000000000000000000" pitchFamily="2" charset="0"/>
              </a:rPr>
              <a:t>Extreme hunger</a:t>
            </a:r>
          </a:p>
          <a:p>
            <a:pPr algn="l">
              <a:buFont typeface="Arial" panose="020B0604020202020204" pitchFamily="34" charset="0"/>
              <a:buChar char="•"/>
            </a:pPr>
            <a:r>
              <a:rPr lang="en-US" b="0" i="0" dirty="0">
                <a:effectLst/>
                <a:latin typeface="Roboto" panose="02000000000000000000" pitchFamily="2" charset="0"/>
              </a:rPr>
              <a:t>Faster heart rate</a:t>
            </a:r>
          </a:p>
          <a:p>
            <a:pPr algn="l">
              <a:buFont typeface="Arial" panose="020B0604020202020204" pitchFamily="34" charset="0"/>
              <a:buChar char="•"/>
            </a:pPr>
            <a:r>
              <a:rPr lang="en-US" b="0" i="0" dirty="0">
                <a:effectLst/>
                <a:latin typeface="Roboto" panose="02000000000000000000" pitchFamily="2" charset="0"/>
              </a:rPr>
              <a:t>Dizziness or lightheadedness</a:t>
            </a:r>
          </a:p>
          <a:p>
            <a:pPr algn="l">
              <a:buFont typeface="Arial" panose="020B0604020202020204" pitchFamily="34" charset="0"/>
              <a:buChar char="•"/>
            </a:pPr>
            <a:r>
              <a:rPr lang="en-US" b="0" i="0" dirty="0">
                <a:effectLst/>
                <a:latin typeface="Roboto" panose="02000000000000000000" pitchFamily="2" charset="0"/>
              </a:rPr>
              <a:t>Looking pale</a:t>
            </a:r>
          </a:p>
          <a:p>
            <a:pPr algn="l">
              <a:buFont typeface="Arial" panose="020B0604020202020204" pitchFamily="34" charset="0"/>
              <a:buChar char="•"/>
            </a:pPr>
            <a:r>
              <a:rPr lang="en-US" b="0" i="0" dirty="0">
                <a:effectLst/>
                <a:latin typeface="Roboto" panose="02000000000000000000" pitchFamily="2" charset="0"/>
              </a:rPr>
              <a:t>Headache</a:t>
            </a:r>
          </a:p>
          <a:p>
            <a:pPr algn="l">
              <a:buFont typeface="Arial" panose="020B0604020202020204" pitchFamily="34" charset="0"/>
              <a:buChar char="•"/>
            </a:pPr>
            <a:r>
              <a:rPr lang="en-US" b="0" i="0" dirty="0">
                <a:effectLst/>
                <a:latin typeface="Roboto" panose="02000000000000000000" pitchFamily="2" charset="0"/>
              </a:rPr>
              <a:t>Nausea</a:t>
            </a:r>
          </a:p>
          <a:p>
            <a:pPr algn="l">
              <a:buFont typeface="Arial" panose="020B0604020202020204" pitchFamily="34" charset="0"/>
              <a:buChar char="•"/>
            </a:pPr>
            <a:r>
              <a:rPr lang="en-US" b="0" i="0" dirty="0">
                <a:effectLst/>
                <a:latin typeface="Roboto" panose="02000000000000000000" pitchFamily="2" charset="0"/>
              </a:rPr>
              <a:t>Fatigue</a:t>
            </a:r>
          </a:p>
          <a:p>
            <a:pPr algn="l">
              <a:buFont typeface="Arial" panose="020B0604020202020204" pitchFamily="34" charset="0"/>
              <a:buChar char="•"/>
            </a:pPr>
            <a:r>
              <a:rPr lang="en-US" b="0" i="0" dirty="0">
                <a:effectLst/>
                <a:latin typeface="Roboto" panose="02000000000000000000" pitchFamily="2" charset="0"/>
              </a:rPr>
              <a:t>Irritability or anxiety</a:t>
            </a:r>
          </a:p>
          <a:p>
            <a:pPr marL="0" indent="0">
              <a:buNone/>
            </a:pPr>
            <a:endParaRPr lang="en-US" dirty="0"/>
          </a:p>
        </p:txBody>
      </p:sp>
      <p:sp>
        <p:nvSpPr>
          <p:cNvPr id="20" name="Content Placeholder 3">
            <a:extLst>
              <a:ext uri="{FF2B5EF4-FFF2-40B4-BE49-F238E27FC236}">
                <a16:creationId xmlns:a16="http://schemas.microsoft.com/office/drawing/2014/main" id="{7C987B03-58AE-7E8A-A1C7-83569FBBCD1F}"/>
              </a:ext>
            </a:extLst>
          </p:cNvPr>
          <p:cNvSpPr>
            <a:spLocks noGrp="1"/>
          </p:cNvSpPr>
          <p:nvPr>
            <p:ph sz="half" idx="2"/>
          </p:nvPr>
        </p:nvSpPr>
        <p:spPr>
          <a:noFill/>
        </p:spPr>
        <p:txBody>
          <a:bodyPr>
            <a:normAutofit fontScale="70000" lnSpcReduction="20000"/>
          </a:bodyPr>
          <a:lstStyle/>
          <a:p>
            <a:r>
              <a:rPr lang="en-US" dirty="0"/>
              <a:t>Hyperglycemia- High blood sugar</a:t>
            </a:r>
          </a:p>
          <a:p>
            <a:r>
              <a:rPr lang="en-US" dirty="0"/>
              <a:t>Increased thirst (polydipsia)</a:t>
            </a:r>
          </a:p>
          <a:p>
            <a:r>
              <a:rPr lang="en-US" dirty="0"/>
              <a:t>Frequent urination</a:t>
            </a:r>
          </a:p>
          <a:p>
            <a:r>
              <a:rPr lang="en-US" dirty="0"/>
              <a:t>Headache</a:t>
            </a:r>
          </a:p>
          <a:p>
            <a:r>
              <a:rPr lang="en-US" dirty="0"/>
              <a:t>Blurred vision</a:t>
            </a:r>
          </a:p>
          <a:p>
            <a:r>
              <a:rPr lang="en-US" dirty="0"/>
              <a:t>Feeling tired</a:t>
            </a:r>
          </a:p>
          <a:p>
            <a:r>
              <a:rPr lang="en-US" dirty="0"/>
              <a:t>Dry mouth</a:t>
            </a:r>
          </a:p>
          <a:p>
            <a:r>
              <a:rPr lang="en-US" dirty="0"/>
              <a:t>Weight loss</a:t>
            </a:r>
          </a:p>
          <a:p>
            <a:r>
              <a:rPr lang="en-US" dirty="0"/>
              <a:t>High blood glucose levels</a:t>
            </a:r>
          </a:p>
          <a:p>
            <a:r>
              <a:rPr lang="en-US" dirty="0"/>
              <a:t>High levels of glucose in the urine</a:t>
            </a:r>
          </a:p>
          <a:p>
            <a:r>
              <a:rPr lang="en-US" dirty="0"/>
              <a:t>Difficulty concentrating</a:t>
            </a:r>
          </a:p>
          <a:p>
            <a:r>
              <a:rPr lang="en-US" dirty="0"/>
              <a:t>Irritability</a:t>
            </a:r>
          </a:p>
          <a:p>
            <a:r>
              <a:rPr lang="en-US" dirty="0"/>
              <a:t>Diabetic ketoacidosis (if hyperglycemia worsens</a:t>
            </a:r>
          </a:p>
        </p:txBody>
      </p:sp>
    </p:spTree>
    <p:extLst>
      <p:ext uri="{BB962C8B-B14F-4D97-AF65-F5344CB8AC3E}">
        <p14:creationId xmlns:p14="http://schemas.microsoft.com/office/powerpoint/2010/main" val="83740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BA544F6-BF8C-2C87-3906-146BEDB4C299}"/>
              </a:ext>
            </a:extLst>
          </p:cNvPr>
          <p:cNvSpPr>
            <a:spLocks noGrp="1"/>
          </p:cNvSpPr>
          <p:nvPr>
            <p:ph type="title"/>
          </p:nvPr>
        </p:nvSpPr>
        <p:spPr>
          <a:xfrm>
            <a:off x="457200" y="690880"/>
            <a:ext cx="11267440" cy="10582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half" idx="13"/>
          </p:nvPr>
        </p:nvSpPr>
        <p:spPr>
          <a:xfrm>
            <a:off x="457200" y="1448554"/>
            <a:ext cx="3657600" cy="4371855"/>
          </a:xfrm>
          <a:noFill/>
        </p:spPr>
        <p:txBody>
          <a:bodyPr>
            <a:normAutofit/>
          </a:bodyPr>
          <a:lstStyle/>
          <a:p>
            <a:pPr marL="0" indent="0">
              <a:buNone/>
            </a:pPr>
            <a:r>
              <a:rPr lang="en-US" dirty="0"/>
              <a:t>Hypoglycemia-</a:t>
            </a:r>
          </a:p>
          <a:p>
            <a:pPr marL="0" indent="0">
              <a:buNone/>
            </a:pPr>
            <a:endParaRPr lang="en-US" dirty="0"/>
          </a:p>
          <a:p>
            <a:pPr marL="0" indent="0">
              <a:buNone/>
            </a:pPr>
            <a:r>
              <a:rPr lang="en-US" dirty="0"/>
              <a:t>Cold and Clammy- Get candy</a:t>
            </a:r>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half" idx="2"/>
          </p:nvPr>
        </p:nvSpPr>
        <p:spPr>
          <a:xfrm>
            <a:off x="4282437" y="1448553"/>
            <a:ext cx="7442203" cy="4371855"/>
          </a:xfrm>
          <a:noFill/>
        </p:spPr>
        <p:txBody>
          <a:bodyPr>
            <a:normAutofit/>
          </a:bodyPr>
          <a:lstStyle/>
          <a:p>
            <a:pPr lvl="1" indent="0">
              <a:buNone/>
            </a:pPr>
            <a:r>
              <a:rPr lang="en-US" dirty="0"/>
              <a:t>Hyperglycemia-</a:t>
            </a:r>
          </a:p>
          <a:p>
            <a:pPr lvl="1" indent="0">
              <a:buNone/>
            </a:pPr>
            <a:endParaRPr lang="en-US" dirty="0"/>
          </a:p>
          <a:p>
            <a:pPr lvl="1" indent="0">
              <a:buNone/>
            </a:pPr>
            <a:r>
              <a:rPr lang="en-US" dirty="0"/>
              <a:t>Hot and Dry- Sugar High</a:t>
            </a:r>
          </a:p>
        </p:txBody>
      </p:sp>
    </p:spTree>
    <p:extLst>
      <p:ext uri="{BB962C8B-B14F-4D97-AF65-F5344CB8AC3E}">
        <p14:creationId xmlns:p14="http://schemas.microsoft.com/office/powerpoint/2010/main" val="267690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D715DBBC-70C2-E94B-9B03-12910F0B5438}"/>
              </a:ext>
            </a:extLst>
          </p:cNvPr>
          <p:cNvSpPr>
            <a:spLocks noGrp="1"/>
          </p:cNvSpPr>
          <p:nvPr>
            <p:ph type="ctrTitle"/>
          </p:nvPr>
        </p:nvSpPr>
        <p:spPr>
          <a:xfrm flipH="1">
            <a:off x="11734798" y="741363"/>
            <a:ext cx="45719" cy="45719"/>
          </a:xfrm>
        </p:spPr>
        <p:txBody>
          <a:bodyPr/>
          <a:lstStyle/>
          <a:p>
            <a:endParaRPr lang="en-US" dirty="0"/>
          </a:p>
        </p:txBody>
      </p:sp>
      <p:pic>
        <p:nvPicPr>
          <p:cNvPr id="21" name="Picture Placeholder 20" descr="Two people smiling while holding coffee">
            <a:extLst>
              <a:ext uri="{FF2B5EF4-FFF2-40B4-BE49-F238E27FC236}">
                <a16:creationId xmlns:a16="http://schemas.microsoft.com/office/drawing/2014/main" id="{75E7485A-FBCC-4222-2274-2B2A0804BC97}"/>
              </a:ext>
            </a:extLst>
          </p:cNvPr>
          <p:cNvPicPr>
            <a:picLocks noGrp="1" noChangeAspect="1"/>
          </p:cNvPicPr>
          <p:nvPr>
            <p:ph type="pic" sz="quarter" idx="13"/>
          </p:nvPr>
        </p:nvPicPr>
        <p:blipFill>
          <a:blip r:embed="rId3"/>
          <a:srcRect l="38" r="38"/>
          <a:stretch/>
        </p:blipFill>
        <p:spPr>
          <a:xfrm>
            <a:off x="457200" y="761684"/>
            <a:ext cx="11457160" cy="5662230"/>
          </a:xfrm>
        </p:spPr>
      </p:pic>
      <p:sp>
        <p:nvSpPr>
          <p:cNvPr id="33" name="Content Placeholder 32">
            <a:extLst>
              <a:ext uri="{FF2B5EF4-FFF2-40B4-BE49-F238E27FC236}">
                <a16:creationId xmlns:a16="http://schemas.microsoft.com/office/drawing/2014/main" id="{D3AEB1C4-FB60-9B8E-5A02-0BCD2B6E55C7}"/>
              </a:ext>
            </a:extLst>
          </p:cNvPr>
          <p:cNvSpPr>
            <a:spLocks noGrp="1"/>
          </p:cNvSpPr>
          <p:nvPr>
            <p:ph idx="1"/>
          </p:nvPr>
        </p:nvSpPr>
        <p:spPr>
          <a:xfrm>
            <a:off x="11689080" y="6346479"/>
            <a:ext cx="45719" cy="77434"/>
          </a:xfrm>
        </p:spPr>
        <p:txBody>
          <a:bodyPr>
            <a:normAutofit fontScale="25000" lnSpcReduction="20000"/>
          </a:bodyPr>
          <a:lstStyle/>
          <a:p>
            <a:pPr marL="0" indent="0">
              <a:buNone/>
            </a:pPr>
            <a:endParaRPr lang="en-US" dirty="0"/>
          </a:p>
        </p:txBody>
      </p:sp>
      <p:pic>
        <p:nvPicPr>
          <p:cNvPr id="2" name="Picture 1">
            <a:extLst>
              <a:ext uri="{FF2B5EF4-FFF2-40B4-BE49-F238E27FC236}">
                <a16:creationId xmlns:a16="http://schemas.microsoft.com/office/drawing/2014/main" id="{7D458C5A-EE55-85E6-25F7-7AEA03A7803D}"/>
              </a:ext>
            </a:extLst>
          </p:cNvPr>
          <p:cNvPicPr>
            <a:picLocks noChangeAspect="1"/>
          </p:cNvPicPr>
          <p:nvPr/>
        </p:nvPicPr>
        <p:blipFill>
          <a:blip r:embed="rId4"/>
          <a:stretch>
            <a:fillRect/>
          </a:stretch>
        </p:blipFill>
        <p:spPr>
          <a:xfrm>
            <a:off x="457200" y="0"/>
            <a:ext cx="11457160" cy="6858000"/>
          </a:xfrm>
          <a:prstGeom prst="rect">
            <a:avLst/>
          </a:prstGeom>
        </p:spPr>
      </p:pic>
    </p:spTree>
    <p:extLst>
      <p:ext uri="{BB962C8B-B14F-4D97-AF65-F5344CB8AC3E}">
        <p14:creationId xmlns:p14="http://schemas.microsoft.com/office/powerpoint/2010/main" val="385444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2C6-AEE4-A451-A3C8-7C2C8E2A5725}"/>
              </a:ext>
            </a:extLst>
          </p:cNvPr>
          <p:cNvSpPr>
            <a:spLocks noGrp="1"/>
          </p:cNvSpPr>
          <p:nvPr>
            <p:ph type="title"/>
          </p:nvPr>
        </p:nvSpPr>
        <p:spPr/>
        <p:txBody>
          <a:bodyPr/>
          <a:lstStyle/>
          <a:p>
            <a:r>
              <a:rPr lang="en-US" dirty="0"/>
              <a:t>Prevention:</a:t>
            </a:r>
            <a:br>
              <a:rPr lang="en-US" dirty="0"/>
            </a:br>
            <a:r>
              <a:rPr lang="en-US" dirty="0"/>
              <a:t>Staying Healthy</a:t>
            </a:r>
          </a:p>
        </p:txBody>
      </p:sp>
      <p:sp>
        <p:nvSpPr>
          <p:cNvPr id="4" name="Content Placeholder 3">
            <a:extLst>
              <a:ext uri="{FF2B5EF4-FFF2-40B4-BE49-F238E27FC236}">
                <a16:creationId xmlns:a16="http://schemas.microsoft.com/office/drawing/2014/main" id="{308443D9-BCAD-2F33-9DE7-54605EFCC263}"/>
              </a:ext>
            </a:extLst>
          </p:cNvPr>
          <p:cNvSpPr>
            <a:spLocks noGrp="1"/>
          </p:cNvSpPr>
          <p:nvPr>
            <p:ph sz="half" idx="2"/>
          </p:nvPr>
        </p:nvSpPr>
        <p:spPr>
          <a:xfrm>
            <a:off x="457201" y="2318490"/>
            <a:ext cx="4895850" cy="3633047"/>
          </a:xfrm>
        </p:spPr>
        <p:txBody>
          <a:bodyPr/>
          <a:lstStyle/>
          <a:p>
            <a:pPr lvl="1" indent="0">
              <a:buNone/>
            </a:pPr>
            <a:r>
              <a:rPr lang="en-US" dirty="0"/>
              <a:t>Even if you don’t have Diabetes, it is important to: </a:t>
            </a:r>
          </a:p>
          <a:p>
            <a:pPr lvl="1" indent="0">
              <a:buNone/>
            </a:pPr>
            <a:r>
              <a:rPr lang="en-US" dirty="0"/>
              <a:t>Eat Healthy foods</a:t>
            </a:r>
          </a:p>
          <a:p>
            <a:pPr lvl="1" indent="0">
              <a:buNone/>
            </a:pPr>
            <a:r>
              <a:rPr lang="en-US" dirty="0"/>
              <a:t>Stay Active- play sports, ride a bike, go for a walk</a:t>
            </a:r>
          </a:p>
          <a:p>
            <a:pPr lvl="1" indent="0">
              <a:buNone/>
            </a:pPr>
            <a:r>
              <a:rPr lang="en-US" dirty="0"/>
              <a:t>Limit your sugary drinks and snacks</a:t>
            </a:r>
          </a:p>
          <a:p>
            <a:pPr lvl="1" indent="0">
              <a:buNone/>
            </a:pPr>
            <a:r>
              <a:rPr lang="en-US" dirty="0"/>
              <a:t>Get regular check ups</a:t>
            </a:r>
          </a:p>
        </p:txBody>
      </p:sp>
      <p:sp>
        <p:nvSpPr>
          <p:cNvPr id="3" name="Content Placeholder 2">
            <a:extLst>
              <a:ext uri="{FF2B5EF4-FFF2-40B4-BE49-F238E27FC236}">
                <a16:creationId xmlns:a16="http://schemas.microsoft.com/office/drawing/2014/main" id="{831D2219-E3DF-929F-48CC-5C470A21A177}"/>
              </a:ext>
            </a:extLst>
          </p:cNvPr>
          <p:cNvSpPr>
            <a:spLocks noGrp="1"/>
          </p:cNvSpPr>
          <p:nvPr>
            <p:ph sz="half" idx="13"/>
          </p:nvPr>
        </p:nvSpPr>
        <p:spPr>
          <a:xfrm>
            <a:off x="5353051" y="2318490"/>
            <a:ext cx="6371589" cy="3633047"/>
          </a:xfrm>
        </p:spPr>
        <p:txBody>
          <a:bodyPr/>
          <a:lstStyle/>
          <a:p>
            <a:pPr indent="0">
              <a:buNone/>
            </a:pPr>
            <a:r>
              <a:rPr lang="en-US" dirty="0"/>
              <a:t>If you do have Diabetes:</a:t>
            </a:r>
          </a:p>
          <a:p>
            <a:pPr indent="0">
              <a:buNone/>
            </a:pPr>
            <a:r>
              <a:rPr lang="en-US" dirty="0"/>
              <a:t>Continue with staying healthy list</a:t>
            </a:r>
          </a:p>
          <a:p>
            <a:pPr indent="0">
              <a:buNone/>
            </a:pPr>
            <a:r>
              <a:rPr lang="en-US" dirty="0"/>
              <a:t>Monitor their blood sugars regularly</a:t>
            </a:r>
          </a:p>
          <a:p>
            <a:pPr indent="0">
              <a:buNone/>
            </a:pPr>
            <a:r>
              <a:rPr lang="en-US" dirty="0"/>
              <a:t>Take their medication as directed</a:t>
            </a:r>
          </a:p>
        </p:txBody>
      </p:sp>
    </p:spTree>
    <p:extLst>
      <p:ext uri="{BB962C8B-B14F-4D97-AF65-F5344CB8AC3E}">
        <p14:creationId xmlns:p14="http://schemas.microsoft.com/office/powerpoint/2010/main" val="370479512"/>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D1F84C-D1FD-4B1B-9CFD-8E0D96AC4DF2}">
  <ds:schemaRefs>
    <ds:schemaRef ds:uri="http://schemas.microsoft.com/sharepoint/v3/contenttype/forms"/>
  </ds:schemaRefs>
</ds:datastoreItem>
</file>

<file path=customXml/itemProps2.xml><?xml version="1.0" encoding="utf-8"?>
<ds:datastoreItem xmlns:ds="http://schemas.openxmlformats.org/officeDocument/2006/customXml" ds:itemID="{5A00B2AC-C335-4100-B8B3-2D9F49A729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037C456-A6DA-4DEE-A3FB-4EC3058FD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{C45CF51F-51CC-419B-BE17-FA0D1CBD3909}tf45205285_win32</Template>
  <TotalTime>101</TotalTime>
  <Words>832</Words>
  <Application>Microsoft Office PowerPoint</Application>
  <PresentationFormat>Widescreen</PresentationFormat>
  <Paragraphs>88</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Gill Sans MT</vt:lpstr>
      <vt:lpstr>Roboto</vt:lpstr>
      <vt:lpstr>Wingdings 2</vt:lpstr>
      <vt:lpstr>DividendVTI</vt:lpstr>
      <vt:lpstr>Understanding Diabetes What is it and how to stay health by Beth Neyen msn, rn, cmsrn, chse</vt:lpstr>
      <vt:lpstr>What is diabetes</vt:lpstr>
      <vt:lpstr>How does the body normally work</vt:lpstr>
      <vt:lpstr>PowerPoint Presentation</vt:lpstr>
      <vt:lpstr>Types of Diabetes and what happens</vt:lpstr>
      <vt:lpstr>What are the signs and symptoms of diabetes  </vt:lpstr>
      <vt:lpstr>PowerPoint Presentation</vt:lpstr>
      <vt:lpstr>PowerPoint Presentation</vt:lpstr>
      <vt:lpstr>Prevention: Staying Healthy</vt:lpstr>
      <vt:lpstr>Complications of Diabetes</vt:lpstr>
      <vt:lpstr>What can make your blood sugar up swing</vt:lpstr>
      <vt:lpstr>What can make your blood sugar down swing:</vt:lpstr>
      <vt:lpstr>What can we do for a diabetic reaction</vt:lpstr>
      <vt:lpstr>PowerPoint Presentation</vt:lpstr>
      <vt:lpstr>PowerPoint Presentation</vt:lpstr>
      <vt:lpstr>Endocrinologist- Doctor that prescribes the insulin</vt:lpstr>
      <vt:lpstr>Show video of Diabetic camp</vt:lpstr>
    </vt:vector>
  </TitlesOfParts>
  <Company>University of Dubuque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Beth Neyen</dc:creator>
  <cp:lastModifiedBy>Beth Neyen</cp:lastModifiedBy>
  <cp:revision>1</cp:revision>
  <dcterms:created xsi:type="dcterms:W3CDTF">2025-04-29T16:36:48Z</dcterms:created>
  <dcterms:modified xsi:type="dcterms:W3CDTF">2025-04-29T18:17:52Z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