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1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7A0F81-FBC8-4AE5-8CBE-265D82D4F40A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49346E-4525-4E9D-8817-A0F329044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42931C-6CBC-4F64-81B6-81620EA33E74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180B81-AA4E-4B75-A7A4-FD12E7A9A8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80B81-AA4E-4B75-A7A4-FD12E7A9A8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4929172-4BF7-429F-BA25-7E9D1A4215EE}" type="datetimeFigureOut">
              <a:rPr lang="en-US" noProof="0" smtClean="0"/>
              <a:t>9/3/2024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9/3/2024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929172-4BF7-429F-BA25-7E9D1A4215EE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284618" y="1428750"/>
            <a:ext cx="3640184" cy="287338"/>
          </a:xfrm>
        </p:spPr>
        <p:txBody>
          <a:bodyPr lIns="0" tIns="0" rIns="0" bIns="0">
            <a:noAutofit/>
          </a:bodyPr>
          <a:lstStyle/>
          <a:p>
            <a:r>
              <a:rPr lang="en-US" sz="1600" b="1" cap="none" spc="-150" dirty="0" smtClean="0">
                <a:latin typeface="Californian FB" panose="0207040306080B030204" pitchFamily="18" charset="0"/>
              </a:rPr>
              <a:t>University  of  Dubuque  Theological  Seminary</a:t>
            </a:r>
            <a:endParaRPr lang="en-US" sz="1600" b="1" cap="none" spc="-150" dirty="0">
              <a:latin typeface="Californian FB" panose="0207040306080B030204" pitchFamily="18" charset="0"/>
            </a:endParaRPr>
          </a:p>
        </p:txBody>
      </p:sp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4650377" y="94012"/>
            <a:ext cx="2368731" cy="38750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latin typeface="+mj-lt"/>
              </a:rPr>
              <a:t>Travis L. Frampton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kern="1200" dirty="0">
                <a:latin typeface="+mj-lt"/>
              </a:rPr>
              <a:t>President</a:t>
            </a:r>
          </a:p>
        </p:txBody>
      </p:sp>
      <p:sp>
        <p:nvSpPr>
          <p:cNvPr id="32" name="Rectangle 31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6592711" y="877797"/>
            <a:ext cx="1332090" cy="497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Debra Stork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VP Academic Affairs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2" name="Rectangle 21" descr="Hierarchy Level 2 Item 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1637212" y="3074904"/>
            <a:ext cx="1772986" cy="4401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Lindsey Ward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Director of Vocation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4" name="Rectangle 23" descr="Hierarchy Level 2 Item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3625386" y="3074904"/>
            <a:ext cx="1592452" cy="4401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Samuel Felderman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Director of Admissions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6" name="Rectangle 25" descr="Hierarchy Level 2 Item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6014064" y="3074903"/>
            <a:ext cx="1562393" cy="4275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Emily Blue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Pastor to Students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7" name="Rectangle 26" descr="Hierarchy Level 3 Item 4">
            <a:extLst>
              <a:ext uri="{FF2B5EF4-FFF2-40B4-BE49-F238E27FC236}">
                <a16:creationId xmlns:a16="http://schemas.microsoft.com/office/drawing/2014/main" id="{0FA8CCAE-6C83-4256-B2BA-18AE94FC1DE0}"/>
              </a:ext>
            </a:extLst>
          </p:cNvPr>
          <p:cNvSpPr/>
          <p:nvPr/>
        </p:nvSpPr>
        <p:spPr>
          <a:xfrm>
            <a:off x="4136571" y="3957237"/>
            <a:ext cx="3439885" cy="28006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50" b="1" dirty="0" smtClean="0">
                <a:solidFill>
                  <a:prstClr val="black"/>
                </a:solidFill>
                <a:latin typeface="+mj-lt"/>
              </a:rPr>
              <a:t>Seminary Faculty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dirty="0" smtClean="0">
                <a:latin typeface="+mj-lt"/>
              </a:rPr>
              <a:t>Elmer Colyer, </a:t>
            </a:r>
            <a:r>
              <a:rPr lang="en-US" sz="1200" b="1" dirty="0" smtClean="0">
                <a:latin typeface="+mj-lt"/>
              </a:rPr>
              <a:t>Professor Systematic Theology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0" kern="1200" dirty="0" smtClean="0">
                <a:solidFill>
                  <a:prstClr val="black"/>
                </a:solidFill>
                <a:latin typeface="+mj-lt"/>
              </a:rPr>
              <a:t>Mary Emily Duba</a:t>
            </a:r>
            <a:r>
              <a:rPr lang="en-US" sz="1200" b="0" kern="1200" dirty="0" smtClean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1200" b="1" kern="1200" dirty="0" smtClean="0">
                <a:solidFill>
                  <a:prstClr val="black"/>
                </a:solidFill>
                <a:latin typeface="+mj-lt"/>
              </a:rPr>
              <a:t>Associate Professor Theology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Nicholas Elder</a:t>
            </a:r>
            <a:r>
              <a:rPr lang="en-US" sz="1200" dirty="0" smtClean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Associate Professor New Testament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kern="1200" dirty="0" smtClean="0">
                <a:solidFill>
                  <a:prstClr val="black"/>
                </a:solidFill>
                <a:latin typeface="+mj-lt"/>
              </a:rPr>
              <a:t>Susan Forshey, </a:t>
            </a:r>
            <a:r>
              <a:rPr lang="en-US" sz="1200" b="1" kern="1200" dirty="0" smtClean="0">
                <a:solidFill>
                  <a:prstClr val="black"/>
                </a:solidFill>
                <a:latin typeface="+mj-lt"/>
              </a:rPr>
              <a:t>Assoc</a:t>
            </a:r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. Prof. Discipleship &amp; Christian Formation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0" kern="1200" dirty="0" smtClean="0">
                <a:solidFill>
                  <a:prstClr val="black"/>
                </a:solidFill>
                <a:latin typeface="+mj-lt"/>
              </a:rPr>
              <a:t>Christopher James</a:t>
            </a:r>
            <a:r>
              <a:rPr lang="en-US" sz="1200" b="0" kern="1200" dirty="0" smtClean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1200" b="1" kern="1200" dirty="0" smtClean="0">
                <a:solidFill>
                  <a:prstClr val="black"/>
                </a:solidFill>
                <a:latin typeface="+mj-lt"/>
              </a:rPr>
              <a:t>Professor Evangelism &amp; Missional Christianity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Bradley Longfield</a:t>
            </a:r>
            <a:r>
              <a:rPr lang="en-US" sz="1200" dirty="0" smtClean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Professor Church History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0" kern="1200" dirty="0" smtClean="0">
                <a:solidFill>
                  <a:prstClr val="black"/>
                </a:solidFill>
                <a:latin typeface="+mj-lt"/>
              </a:rPr>
              <a:t>Matthew Schlimm</a:t>
            </a:r>
            <a:r>
              <a:rPr lang="en-US" sz="1200" b="0" kern="1200" dirty="0" smtClean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1200" b="1" kern="1200" dirty="0" smtClean="0">
                <a:solidFill>
                  <a:prstClr val="black"/>
                </a:solidFill>
                <a:latin typeface="+mj-lt"/>
              </a:rPr>
              <a:t>Professor Old Testament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Timothy Slemmons</a:t>
            </a:r>
            <a:r>
              <a:rPr lang="en-US" sz="1200" dirty="0" smtClean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Professor Homiletics &amp; Worship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0" kern="1200" dirty="0" smtClean="0">
                <a:solidFill>
                  <a:prstClr val="black"/>
                </a:solidFill>
                <a:latin typeface="+mj-lt"/>
              </a:rPr>
              <a:t>Lindsey Ward</a:t>
            </a:r>
            <a:r>
              <a:rPr lang="en-US" sz="1200" b="0" kern="1200" dirty="0" smtClean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1200" b="1" kern="1200" dirty="0" smtClean="0">
                <a:solidFill>
                  <a:prstClr val="black"/>
                </a:solidFill>
                <a:latin typeface="+mj-lt"/>
              </a:rPr>
              <a:t>Assoc. Professor Administration &amp; Leadership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0" kern="1200" dirty="0">
              <a:solidFill>
                <a:prstClr val="black"/>
              </a:solidFill>
            </a:endParaRPr>
          </a:p>
        </p:txBody>
      </p:sp>
      <p:sp>
        <p:nvSpPr>
          <p:cNvPr id="28" name="Rectangle 27" descr="Hierarchy Level 2 Item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7738251" y="2905258"/>
            <a:ext cx="1649589" cy="713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Becky Shellabarger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300" kern="1200" dirty="0" smtClean="0">
                <a:solidFill>
                  <a:prstClr val="black"/>
                </a:solidFill>
                <a:latin typeface="+mj-lt"/>
              </a:rPr>
              <a:t>Lief Erickson (Madison)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Lilly Grant Coordinator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9" name="Rectangle 28" descr="Hierarchy Level 3 Item 5">
            <a:extLst>
              <a:ext uri="{FF2B5EF4-FFF2-40B4-BE49-F238E27FC236}">
                <a16:creationId xmlns:a16="http://schemas.microsoft.com/office/drawing/2014/main" id="{743439A9-C933-477D-A966-F21E29691839}"/>
              </a:ext>
            </a:extLst>
          </p:cNvPr>
          <p:cNvSpPr/>
          <p:nvPr/>
        </p:nvSpPr>
        <p:spPr>
          <a:xfrm>
            <a:off x="8125098" y="3957237"/>
            <a:ext cx="2110904" cy="28006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50" b="1" dirty="0" smtClean="0">
                <a:solidFill>
                  <a:prstClr val="black"/>
                </a:solidFill>
                <a:latin typeface="+mj-lt"/>
              </a:rPr>
              <a:t>Affiliate</a:t>
            </a:r>
            <a:r>
              <a:rPr lang="en-US" sz="1350" dirty="0">
                <a:solidFill>
                  <a:prstClr val="black"/>
                </a:solidFill>
              </a:rPr>
              <a:t> </a:t>
            </a:r>
            <a:r>
              <a:rPr lang="en-US" sz="1350" b="1" dirty="0" smtClean="0">
                <a:solidFill>
                  <a:prstClr val="black"/>
                </a:solidFill>
              </a:rPr>
              <a:t>Faculty </a:t>
            </a:r>
            <a:r>
              <a:rPr lang="en-US" sz="1100" b="1" dirty="0" smtClean="0">
                <a:solidFill>
                  <a:prstClr val="black"/>
                </a:solidFill>
              </a:rPr>
              <a:t>(Part-Time)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u="sng" kern="1200" dirty="0" smtClean="0">
                <a:solidFill>
                  <a:prstClr val="black"/>
                </a:solidFill>
                <a:latin typeface="+mj-lt"/>
              </a:rPr>
              <a:t>Ministry Division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Marcus Allen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Richard Shaffer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u="sng" dirty="0" smtClean="0">
                <a:solidFill>
                  <a:prstClr val="black"/>
                </a:solidFill>
                <a:latin typeface="+mj-lt"/>
              </a:rPr>
              <a:t>Bible Division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Gregory Glover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Jim Miller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1" u="sng" dirty="0" smtClean="0">
                <a:solidFill>
                  <a:prstClr val="black"/>
                </a:solidFill>
                <a:latin typeface="+mj-lt"/>
              </a:rPr>
              <a:t>History/Theology Division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Richard Burnett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Jerry Andrews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Steve </a:t>
            </a:r>
            <a:r>
              <a:rPr lang="en-US" sz="1300" dirty="0" err="1" smtClean="0">
                <a:solidFill>
                  <a:prstClr val="black"/>
                </a:solidFill>
                <a:latin typeface="+mj-lt"/>
              </a:rPr>
              <a:t>Crocco</a:t>
            </a:r>
            <a:endParaRPr lang="en-US" sz="1300" dirty="0" smtClean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100" kern="1200" dirty="0" smtClean="0">
              <a:solidFill>
                <a:prstClr val="black"/>
              </a:solidFill>
            </a:endParaRP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300" b="1" kern="1200" dirty="0">
              <a:solidFill>
                <a:prstClr val="black"/>
              </a:solidFill>
            </a:endParaRPr>
          </a:p>
        </p:txBody>
      </p:sp>
      <p:cxnSp>
        <p:nvCxnSpPr>
          <p:cNvPr id="36" name="Connector: Elbow 35" descr="Connector Line">
            <a:extLst>
              <a:ext uri="{FF2B5EF4-FFF2-40B4-BE49-F238E27FC236}">
                <a16:creationId xmlns:a16="http://schemas.microsoft.com/office/drawing/2014/main" id="{1DE0112F-791B-49A1-8CD8-15FA7DC6F17B}"/>
              </a:ext>
            </a:extLst>
          </p:cNvPr>
          <p:cNvCxnSpPr>
            <a:cxnSpLocks/>
          </p:cNvCxnSpPr>
          <p:nvPr/>
        </p:nvCxnSpPr>
        <p:spPr>
          <a:xfrm rot="10800000">
            <a:off x="2523705" y="2542817"/>
            <a:ext cx="3325993" cy="2247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Connector: Elbow 48" descr="Connector Line">
            <a:extLst>
              <a:ext uri="{FF2B5EF4-FFF2-40B4-BE49-F238E27FC236}">
                <a16:creationId xmlns:a16="http://schemas.microsoft.com/office/drawing/2014/main" id="{88C5FB59-79BD-402C-B020-CAA59D615CC0}"/>
              </a:ext>
            </a:extLst>
          </p:cNvPr>
          <p:cNvCxnSpPr>
            <a:cxnSpLocks/>
          </p:cNvCxnSpPr>
          <p:nvPr/>
        </p:nvCxnSpPr>
        <p:spPr>
          <a:xfrm rot="5400000">
            <a:off x="5054023" y="1807359"/>
            <a:ext cx="321282" cy="6348"/>
          </a:xfrm>
          <a:prstGeom prst="bentConnector3">
            <a:avLst>
              <a:gd name="adj1" fmla="val 1210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 descr="Connector Line">
            <a:extLst>
              <a:ext uri="{FF2B5EF4-FFF2-40B4-BE49-F238E27FC236}">
                <a16:creationId xmlns:a16="http://schemas.microsoft.com/office/drawing/2014/main" id="{B35D5690-BFCA-41DE-B9BF-84E7D1879E88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2523705" y="2536302"/>
            <a:ext cx="0" cy="53860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 descr="Connector Line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 flipV="1">
            <a:off x="8598586" y="2542816"/>
            <a:ext cx="0" cy="37490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 descr="Connector Line">
            <a:extLst>
              <a:ext uri="{FF2B5EF4-FFF2-40B4-BE49-F238E27FC236}">
                <a16:creationId xmlns:a16="http://schemas.microsoft.com/office/drawing/2014/main" id="{B8E21438-ACE0-4CD2-8E73-C228CB6D61DE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6792687" y="2542816"/>
            <a:ext cx="2574" cy="53208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 descr="Connector Line">
            <a:extLst>
              <a:ext uri="{FF2B5EF4-FFF2-40B4-BE49-F238E27FC236}">
                <a16:creationId xmlns:a16="http://schemas.microsoft.com/office/drawing/2014/main" id="{FCD738FB-F9A6-466C-BE09-07B3386B1F50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4421612" y="2536302"/>
            <a:ext cx="14921" cy="53860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 descr="Connector Line">
            <a:extLst>
              <a:ext uri="{FF2B5EF4-FFF2-40B4-BE49-F238E27FC236}">
                <a16:creationId xmlns:a16="http://schemas.microsoft.com/office/drawing/2014/main" id="{67799EAF-F8D9-4832-85BE-85588AE221FC}"/>
              </a:ext>
            </a:extLst>
          </p:cNvPr>
          <p:cNvCxnSpPr>
            <a:cxnSpLocks/>
            <a:stCxn id="30" idx="1"/>
          </p:cNvCxnSpPr>
          <p:nvPr/>
        </p:nvCxnSpPr>
        <p:spPr>
          <a:xfrm flipH="1" flipV="1">
            <a:off x="5860869" y="1968137"/>
            <a:ext cx="444137" cy="77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 descr="Connector Line">
            <a:extLst>
              <a:ext uri="{FF2B5EF4-FFF2-40B4-BE49-F238E27FC236}">
                <a16:creationId xmlns:a16="http://schemas.microsoft.com/office/drawing/2014/main" id="{32F3A4D7-B84F-42D6-A659-74286E20AFCF}"/>
              </a:ext>
            </a:extLst>
          </p:cNvPr>
          <p:cNvCxnSpPr>
            <a:cxnSpLocks/>
          </p:cNvCxnSpPr>
          <p:nvPr/>
        </p:nvCxnSpPr>
        <p:spPr>
          <a:xfrm flipH="1">
            <a:off x="5867599" y="2542816"/>
            <a:ext cx="2730987" cy="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</p:cNvCxnSpPr>
          <p:nvPr/>
        </p:nvCxnSpPr>
        <p:spPr>
          <a:xfrm flipH="1">
            <a:off x="5847542" y="1649892"/>
            <a:ext cx="2154" cy="228894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 descr="Connector Line">
            <a:extLst>
              <a:ext uri="{FF2B5EF4-FFF2-40B4-BE49-F238E27FC236}">
                <a16:creationId xmlns:a16="http://schemas.microsoft.com/office/drawing/2014/main" id="{AB784302-7954-4871-A66D-7F70FFD346C2}"/>
              </a:ext>
            </a:extLst>
          </p:cNvPr>
          <p:cNvCxnSpPr>
            <a:cxnSpLocks/>
          </p:cNvCxnSpPr>
          <p:nvPr/>
        </p:nvCxnSpPr>
        <p:spPr>
          <a:xfrm flipH="1" flipV="1">
            <a:off x="5833328" y="481513"/>
            <a:ext cx="1415" cy="13679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E30F1624-7332-47D4-96B7-3D9EF1CB0814}"/>
              </a:ext>
            </a:extLst>
          </p:cNvPr>
          <p:cNvSpPr txBox="1"/>
          <p:nvPr/>
        </p:nvSpPr>
        <p:spPr>
          <a:xfrm>
            <a:off x="9992243" y="6214533"/>
            <a:ext cx="414767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US" sz="900" dirty="0"/>
          </a:p>
        </p:txBody>
      </p:sp>
      <p:sp>
        <p:nvSpPr>
          <p:cNvPr id="72" name="Rectangle 71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4136571" y="1968135"/>
            <a:ext cx="1419498" cy="391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Jill Dodds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Assistant to the Dean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0" name="Rectangle 29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6305006" y="1757444"/>
            <a:ext cx="1368503" cy="4229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Vance Thomas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Librarian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31" name="Straight Connector 30" descr="Connector Line">
            <a:extLst>
              <a:ext uri="{FF2B5EF4-FFF2-40B4-BE49-F238E27FC236}">
                <a16:creationId xmlns:a16="http://schemas.microsoft.com/office/drawing/2014/main" id="{67799EAF-F8D9-4832-85BE-85588AE221FC}"/>
              </a:ext>
            </a:extLst>
          </p:cNvPr>
          <p:cNvCxnSpPr>
            <a:cxnSpLocks/>
            <a:endCxn id="72" idx="3"/>
          </p:cNvCxnSpPr>
          <p:nvPr/>
        </p:nvCxnSpPr>
        <p:spPr>
          <a:xfrm flipH="1">
            <a:off x="5556069" y="2164078"/>
            <a:ext cx="293627" cy="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</p:cNvCxnSpPr>
          <p:nvPr/>
        </p:nvCxnSpPr>
        <p:spPr>
          <a:xfrm>
            <a:off x="5847542" y="3697666"/>
            <a:ext cx="316991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</p:cNvCxnSpPr>
          <p:nvPr/>
        </p:nvCxnSpPr>
        <p:spPr>
          <a:xfrm flipH="1" flipV="1">
            <a:off x="9017453" y="3697666"/>
            <a:ext cx="8950" cy="25957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0" name="Rectangle 119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10816044" y="870858"/>
            <a:ext cx="1227910" cy="5043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Bob Broshous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VP Enrollment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1" name="Rectangle 120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4945478" y="869014"/>
            <a:ext cx="1524992" cy="5052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Beth McCaw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kern="1200" dirty="0" smtClean="0">
                <a:latin typeface="+mj-lt"/>
              </a:rPr>
              <a:t>VP</a:t>
            </a:r>
            <a:r>
              <a:rPr lang="en-US" sz="1300" kern="1200" dirty="0" smtClean="0">
                <a:latin typeface="+mj-lt"/>
              </a:rPr>
              <a:t> </a:t>
            </a: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Dean of the Seminary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2" name="Rectangle 121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3410197" y="877797"/>
            <a:ext cx="1448197" cy="4974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Amy Edmonds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VP Operations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3" name="Rectangle 122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1873347" y="870858"/>
            <a:ext cx="1383308" cy="504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Jim Steiner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b="1" dirty="0" smtClean="0">
                <a:latin typeface="+mj-lt"/>
              </a:rPr>
              <a:t>CFO, VP Finance</a:t>
            </a:r>
            <a:endParaRPr lang="en-US" sz="13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4" name="Rectangle 123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256317" y="870858"/>
            <a:ext cx="1463490" cy="5043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Nelson Edmonds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VP Student Engagement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5" name="Rectangle 124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8047043" y="877797"/>
            <a:ext cx="1340798" cy="4974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Tom Hogan</a:t>
            </a:r>
            <a:r>
              <a:rPr lang="en-US" sz="1300" i="1" kern="1200" dirty="0">
                <a:latin typeface="+mj-lt"/>
              </a:rPr>
              <a:t/>
            </a:r>
            <a:br>
              <a:rPr lang="en-US" sz="1300" i="1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VP UD Relations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8" name="Rectangle 127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9510083" y="870858"/>
            <a:ext cx="1218877" cy="5043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Melissa Hemesath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VP Advancement 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4858393" y="560008"/>
            <a:ext cx="32652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pc="-150" dirty="0">
                <a:latin typeface="Californian FB" panose="0207040306080B030204" pitchFamily="18" charset="0"/>
              </a:rPr>
              <a:t>University  of  Dubuque </a:t>
            </a:r>
            <a:endParaRPr lang="en-US" sz="1600" dirty="0"/>
          </a:p>
        </p:txBody>
      </p:sp>
      <p:cxnSp>
        <p:nvCxnSpPr>
          <p:cNvPr id="251" name="Straight Connector 250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  <a:stCxn id="123" idx="1"/>
          </p:cNvCxnSpPr>
          <p:nvPr/>
        </p:nvCxnSpPr>
        <p:spPr>
          <a:xfrm flipH="1" flipV="1">
            <a:off x="1719807" y="1122116"/>
            <a:ext cx="153540" cy="92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4" name="Rectangle 253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3410196" y="877797"/>
            <a:ext cx="1448197" cy="4974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Amy Edmonds</a:t>
            </a:r>
            <a:r>
              <a:rPr lang="en-US" sz="1300" kern="1200" dirty="0">
                <a:latin typeface="+mj-lt"/>
              </a:rPr>
              <a:t/>
            </a:r>
            <a:br>
              <a:rPr lang="en-US" sz="1300" kern="1200" dirty="0">
                <a:latin typeface="+mj-lt"/>
              </a:rPr>
            </a:br>
            <a:r>
              <a:rPr lang="en-US" sz="1300" b="1" dirty="0" smtClean="0">
                <a:solidFill>
                  <a:prstClr val="black"/>
                </a:solidFill>
                <a:latin typeface="+mj-lt"/>
              </a:rPr>
              <a:t>VP Operations</a:t>
            </a:r>
            <a:endParaRPr lang="en-US" sz="1300" b="1" kern="1200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261" name="Straight Connector 260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  <a:stCxn id="123" idx="3"/>
            <a:endCxn id="254" idx="1"/>
          </p:cNvCxnSpPr>
          <p:nvPr/>
        </p:nvCxnSpPr>
        <p:spPr>
          <a:xfrm>
            <a:off x="3256655" y="1123038"/>
            <a:ext cx="153541" cy="347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  <a:stCxn id="121" idx="1"/>
            <a:endCxn id="254" idx="3"/>
          </p:cNvCxnSpPr>
          <p:nvPr/>
        </p:nvCxnSpPr>
        <p:spPr>
          <a:xfrm flipH="1">
            <a:off x="4858393" y="1121655"/>
            <a:ext cx="87085" cy="485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  <a:stCxn id="32" idx="1"/>
            <a:endCxn id="121" idx="3"/>
          </p:cNvCxnSpPr>
          <p:nvPr/>
        </p:nvCxnSpPr>
        <p:spPr>
          <a:xfrm flipH="1" flipV="1">
            <a:off x="6470470" y="1121655"/>
            <a:ext cx="122241" cy="485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1" name="Straight Connector 270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  <a:stCxn id="125" idx="1"/>
            <a:endCxn id="32" idx="3"/>
          </p:cNvCxnSpPr>
          <p:nvPr/>
        </p:nvCxnSpPr>
        <p:spPr>
          <a:xfrm flipH="1">
            <a:off x="7924801" y="1126507"/>
            <a:ext cx="122242" cy="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4" name="Straight Connector 273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  <a:stCxn id="128" idx="1"/>
            <a:endCxn id="125" idx="3"/>
          </p:cNvCxnSpPr>
          <p:nvPr/>
        </p:nvCxnSpPr>
        <p:spPr>
          <a:xfrm flipH="1">
            <a:off x="9387841" y="1123038"/>
            <a:ext cx="122242" cy="346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8" name="Straight Connector 277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  <a:stCxn id="120" idx="1"/>
            <a:endCxn id="128" idx="3"/>
          </p:cNvCxnSpPr>
          <p:nvPr/>
        </p:nvCxnSpPr>
        <p:spPr>
          <a:xfrm flipH="1">
            <a:off x="10728960" y="1123038"/>
            <a:ext cx="8708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1" name="Straight Connector 280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</p:cNvCxnSpPr>
          <p:nvPr/>
        </p:nvCxnSpPr>
        <p:spPr>
          <a:xfrm flipH="1">
            <a:off x="5211490" y="1374296"/>
            <a:ext cx="1" cy="743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</p:cNvCxnSpPr>
          <p:nvPr/>
        </p:nvCxnSpPr>
        <p:spPr>
          <a:xfrm>
            <a:off x="5860869" y="1368654"/>
            <a:ext cx="0" cy="11849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561227_Simple organization chart_SL_V1.potx" id="{BF0B56FD-4542-4940-AB3A-4258140D9123}" vid="{248BCB92-82B6-4090-A1F0-4D4196AC21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4299E3-214B-4E80-8D30-578D4C9725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8D97F7-B797-462C-A211-7417181FCC12}">
  <ds:schemaRefs>
    <ds:schemaRef ds:uri="http://purl.org/dc/terms/"/>
    <ds:schemaRef ds:uri="16c05727-aa75-4e4a-9b5f-8a80a1165891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651F1C8-A66A-4A0D-9227-9A2C605C62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Simple organization chart</Template>
  <TotalTime>0</TotalTime>
  <Words>203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Californian FB</vt:lpstr>
      <vt:lpstr>Tw Cen MT</vt:lpstr>
      <vt:lpstr>Tw Cen MT Condensed</vt:lpstr>
      <vt:lpstr>Wingdings 3</vt:lpstr>
      <vt:lpstr>Integral</vt:lpstr>
      <vt:lpstr>University  of  Dubuque  Theological  Seminary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2024-08-14T15:40:55Z</dcterms:created>
  <dcterms:modified xsi:type="dcterms:W3CDTF">2024-09-03T18:33:52Z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