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73" r:id="rId3"/>
    <p:sldId id="274" r:id="rId4"/>
    <p:sldId id="259" r:id="rId5"/>
    <p:sldId id="260" r:id="rId6"/>
    <p:sldId id="261" r:id="rId7"/>
    <p:sldId id="262" r:id="rId8"/>
    <p:sldId id="264" r:id="rId9"/>
    <p:sldId id="265" r:id="rId10"/>
    <p:sldId id="271" r:id="rId11"/>
    <p:sldId id="276" r:id="rId12"/>
    <p:sldId id="275" r:id="rId1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4EE2D-AAD4-48D8-854D-474FDF1237EE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47C4F-79C9-4FCD-AC93-35F71304B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437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3D78C-D112-4278-A0CB-B83D373C4791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BA95-C3E2-4545-A534-3491115B2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45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3D78C-D112-4278-A0CB-B83D373C4791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BA95-C3E2-4545-A534-3491115B2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92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3D78C-D112-4278-A0CB-B83D373C4791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BA95-C3E2-4545-A534-3491115B2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46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3D78C-D112-4278-A0CB-B83D373C4791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BA95-C3E2-4545-A534-3491115B2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942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3D78C-D112-4278-A0CB-B83D373C4791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BA95-C3E2-4545-A534-3491115B2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91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3D78C-D112-4278-A0CB-B83D373C4791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BA95-C3E2-4545-A534-3491115B2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54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3D78C-D112-4278-A0CB-B83D373C4791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BA95-C3E2-4545-A534-3491115B2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819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3D78C-D112-4278-A0CB-B83D373C4791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BA95-C3E2-4545-A534-3491115B2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12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3D78C-D112-4278-A0CB-B83D373C4791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BA95-C3E2-4545-A534-3491115B2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81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3D78C-D112-4278-A0CB-B83D373C4791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BA95-C3E2-4545-A534-3491115B2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475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3D78C-D112-4278-A0CB-B83D373C4791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BA95-C3E2-4545-A534-3491115B2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61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3D78C-D112-4278-A0CB-B83D373C4791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7BA95-C3E2-4545-A534-3491115B2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70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DD69D-9F1D-A3CD-2034-93BDCC8F83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University of Dubuque Theological Seminary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033597-F7FA-6E61-6A63-6E4C198F8A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1487" y="3602037"/>
            <a:ext cx="10489721" cy="2531343"/>
          </a:xfrm>
        </p:spPr>
        <p:txBody>
          <a:bodyPr>
            <a:normAutofit/>
          </a:bodyPr>
          <a:lstStyle/>
          <a:p>
            <a:r>
              <a:rPr lang="en-US" dirty="0"/>
              <a:t>2024: A year of </a:t>
            </a:r>
            <a:r>
              <a:rPr lang="en-US" b="1" dirty="0"/>
              <a:t>Curiosity and Recollection</a:t>
            </a:r>
          </a:p>
          <a:p>
            <a:r>
              <a:rPr lang="en-US" i="1" dirty="0"/>
              <a:t>What is God doing, and what are we doing for God’s sake?</a:t>
            </a:r>
          </a:p>
          <a:p>
            <a:r>
              <a:rPr lang="en-US" i="1" dirty="0"/>
              <a:t>What gifts are in hand, and how do we steward them for the chapter ahead?</a:t>
            </a:r>
          </a:p>
        </p:txBody>
      </p:sp>
    </p:spTree>
    <p:extLst>
      <p:ext uri="{BB962C8B-B14F-4D97-AF65-F5344CB8AC3E}">
        <p14:creationId xmlns:p14="http://schemas.microsoft.com/office/powerpoint/2010/main" val="2699502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A7B3C-9487-3C66-271D-C41322A40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 for curiosity and recollection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F8C25-9D6F-E22F-7865-338FB862E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8634"/>
            <a:ext cx="10515600" cy="5114241"/>
          </a:xfrm>
        </p:spPr>
        <p:txBody>
          <a:bodyPr>
            <a:normAutofit lnSpcReduction="10000"/>
          </a:bodyPr>
          <a:lstStyle/>
          <a:p>
            <a:r>
              <a:rPr lang="en-US" i="1" dirty="0"/>
              <a:t>Gathered: </a:t>
            </a:r>
            <a:r>
              <a:rPr lang="en-US" dirty="0"/>
              <a:t>Take stock of gifts around the table, and explore the seams where our gifts can be joined toward mutual strength and a coherent school and program </a:t>
            </a:r>
          </a:p>
          <a:p>
            <a:pPr lvl="1"/>
            <a:r>
              <a:rPr lang="en-US" dirty="0"/>
              <a:t>Discussion of goals and UDTS distinctives in divisions, including long-term adjuncts – by mid-March</a:t>
            </a:r>
          </a:p>
          <a:p>
            <a:pPr lvl="1"/>
            <a:r>
              <a:rPr lang="en-US" dirty="0"/>
              <a:t>Provide snapshots of programs, grant activity in faculty/staff meetings</a:t>
            </a:r>
          </a:p>
          <a:p>
            <a:r>
              <a:rPr lang="en-US" i="1" dirty="0"/>
              <a:t>Sent: </a:t>
            </a:r>
            <a:r>
              <a:rPr lang="en-US" dirty="0"/>
              <a:t>Deliberately and regularly show up alongside the church in context – listen, be responsive, to those for whom we are called  (Learning communities, guilds, grads, visits, workshops, focus groups, plenary talks or preaching…).  Report back on what we have learned.</a:t>
            </a:r>
          </a:p>
          <a:p>
            <a:r>
              <a:rPr lang="en-US" i="1" dirty="0"/>
              <a:t>COA, Trustees</a:t>
            </a:r>
            <a:r>
              <a:rPr lang="en-US" dirty="0"/>
              <a:t>: Use the Council of Advisors in spring to support this exploration, recollection, articulation as we look toward accreditation</a:t>
            </a:r>
          </a:p>
          <a:p>
            <a:r>
              <a:rPr lang="en-US" i="1" dirty="0"/>
              <a:t>ATS</a:t>
            </a:r>
            <a:r>
              <a:rPr lang="en-US" dirty="0"/>
              <a:t>: Faithfully steward the accreditation process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765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F655D-F42F-4E08-81BC-62E7C795D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E7EE1-09BE-4257-A27F-781040C54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Lay Ministry Certificate Level – available in co-branded model (35% increase)</a:t>
            </a:r>
          </a:p>
          <a:p>
            <a:r>
              <a:rPr lang="en-US" dirty="0"/>
              <a:t>Master of Arts in Ministry</a:t>
            </a:r>
          </a:p>
          <a:p>
            <a:r>
              <a:rPr lang="en-US" dirty="0"/>
              <a:t>Master of Arts in Mission and Discipleship</a:t>
            </a:r>
          </a:p>
          <a:p>
            <a:r>
              <a:rPr lang="en-US" dirty="0"/>
              <a:t>Master of Arts in Reformed Theology</a:t>
            </a:r>
          </a:p>
          <a:p>
            <a:r>
              <a:rPr lang="en-US" dirty="0"/>
              <a:t>Master of Divinity</a:t>
            </a:r>
          </a:p>
          <a:p>
            <a:r>
              <a:rPr lang="en-US" dirty="0"/>
              <a:t>Doctor of Ministry</a:t>
            </a:r>
          </a:p>
        </p:txBody>
      </p:sp>
    </p:spTree>
    <p:extLst>
      <p:ext uri="{BB962C8B-B14F-4D97-AF65-F5344CB8AC3E}">
        <p14:creationId xmlns:p14="http://schemas.microsoft.com/office/powerpoint/2010/main" val="4094556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77303-A5A7-420C-B2DC-CE12453F9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Stewarding Grants  (+4 million total)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165D4-054A-407F-9195-91CBFD109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Initiatives across these grants</a:t>
            </a:r>
          </a:p>
          <a:p>
            <a:r>
              <a:rPr lang="en-US" dirty="0"/>
              <a:t>Establishment of </a:t>
            </a:r>
            <a:r>
              <a:rPr lang="en-US" dirty="0" err="1"/>
              <a:t>Missio</a:t>
            </a:r>
            <a:r>
              <a:rPr lang="en-US" dirty="0"/>
              <a:t> Madison Community; Launching </a:t>
            </a:r>
            <a:r>
              <a:rPr lang="en-US" dirty="0" err="1"/>
              <a:t>Missio</a:t>
            </a:r>
            <a:r>
              <a:rPr lang="en-US" dirty="0"/>
              <a:t> Lincoln</a:t>
            </a:r>
          </a:p>
          <a:p>
            <a:r>
              <a:rPr lang="en-US" dirty="0"/>
              <a:t>Launch of the Master of Arts in Reformed Theology</a:t>
            </a:r>
          </a:p>
          <a:p>
            <a:r>
              <a:rPr lang="en-US" dirty="0"/>
              <a:t>Relaunch of the Master of Arts in Ministry</a:t>
            </a:r>
          </a:p>
          <a:p>
            <a:r>
              <a:rPr lang="en-US" dirty="0"/>
              <a:t>Development of gold standard lay education – and co-branded</a:t>
            </a:r>
          </a:p>
          <a:p>
            <a:r>
              <a:rPr lang="en-US" dirty="0"/>
              <a:t>Development of Clergy Coaching Model</a:t>
            </a:r>
          </a:p>
          <a:p>
            <a:r>
              <a:rPr lang="en-US" dirty="0"/>
              <a:t>Creation of new model for church revitalization with six judicatories:</a:t>
            </a:r>
          </a:p>
          <a:p>
            <a:pPr lvl="1"/>
            <a:r>
              <a:rPr lang="en-US" dirty="0"/>
              <a:t>John Knox, East Iowa, Utica, Southern Kansas, Plains and Peaks (NE, CO), NACCC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92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199E0-3334-485C-8C42-B3F1D3273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church landscape </a:t>
            </a:r>
            <a:r>
              <a:rPr lang="en-US" dirty="0"/>
              <a:t>in which we serve…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79756-50A5-4AA2-A8C0-455B52DA7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6491"/>
            <a:ext cx="10515600" cy="4710472"/>
          </a:xfrm>
        </p:spPr>
        <p:txBody>
          <a:bodyPr>
            <a:normAutofit lnSpcReduction="10000"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The last remnant of booming baby boomer church is in our pews (post WWII</a:t>
            </a:r>
            <a:endParaRPr lang="en-US" sz="2400" b="1" dirty="0"/>
          </a:p>
          <a:p>
            <a:r>
              <a:rPr lang="en-US" sz="2400" b="1" dirty="0"/>
              <a:t>The last remnant of the Baby </a:t>
            </a:r>
            <a:r>
              <a:rPr lang="en-US" sz="2400" b="1" dirty="0" err="1"/>
              <a:t>Booomers</a:t>
            </a:r>
            <a:r>
              <a:rPr lang="en-US" sz="2400" b="1" dirty="0"/>
              <a:t> is in the pews (post WWII growth is wrapping up) </a:t>
            </a:r>
          </a:p>
          <a:p>
            <a:r>
              <a:rPr lang="en-US" sz="2400" b="1" dirty="0"/>
              <a:t>Denominational or congregational loyalty has diminished – children do not take their parents’ pews; </a:t>
            </a:r>
            <a:r>
              <a:rPr lang="en-US" sz="2400" b="1" i="1" dirty="0"/>
              <a:t>who</a:t>
            </a:r>
            <a:r>
              <a:rPr lang="en-US" sz="2400" b="1" dirty="0"/>
              <a:t> are we expecting?</a:t>
            </a:r>
          </a:p>
          <a:p>
            <a:r>
              <a:rPr lang="en-US" sz="2400" b="1" dirty="0"/>
              <a:t>US congregations on average are smaller with fewer material resources.  </a:t>
            </a:r>
            <a:r>
              <a:rPr lang="en-US" sz="2400" dirty="0"/>
              <a:t>2000 = 137 median; 2020 = 65 median </a:t>
            </a:r>
            <a:r>
              <a:rPr lang="en-US" sz="1800" dirty="0"/>
              <a:t>(Hartford Institute)</a:t>
            </a:r>
          </a:p>
          <a:p>
            <a:r>
              <a:rPr lang="en-US" sz="2400" b="1" dirty="0"/>
              <a:t>A wave of a generation of traditional full time Ministers of Word and Sacrament is retiring from active service. </a:t>
            </a:r>
            <a:r>
              <a:rPr lang="en-US" sz="2400" dirty="0"/>
              <a:t>(30% of churches less than 150 members have a FT installed MWS)  </a:t>
            </a:r>
            <a:r>
              <a:rPr lang="en-US" sz="1800" dirty="0"/>
              <a:t>(Board of Pensions 2023)</a:t>
            </a:r>
          </a:p>
          <a:p>
            <a:r>
              <a:rPr lang="en-US" sz="2400" b="1" dirty="0"/>
              <a:t>Fewer new, full time clergy have traditional visions, fewer are looking for traditional congregational ministry.  More seminarians in MA programs.</a:t>
            </a:r>
          </a:p>
          <a:p>
            <a:r>
              <a:rPr lang="en-US" sz="2400" b="1" dirty="0"/>
              <a:t>There is rapidly growing utilization and need for lay ministers to fill gaps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598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71580-2CAA-422B-B319-F285ECEBD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UDTS is uniquely poised to serve this need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82AF2-316D-4F94-BAAE-2AE3AFB39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have expertise in equipping people for practical ministry across the spectrum of educational level – and taking them to the next level</a:t>
            </a:r>
          </a:p>
          <a:p>
            <a:r>
              <a:rPr lang="en-US" dirty="0"/>
              <a:t>We know how to construct effective custom curriculum for the particular needs of the grassroots church – we are practical</a:t>
            </a:r>
          </a:p>
          <a:p>
            <a:r>
              <a:rPr lang="en-US" dirty="0"/>
              <a:t>We have resources, certificate classes and degrees ready across these needs</a:t>
            </a:r>
          </a:p>
          <a:p>
            <a:r>
              <a:rPr lang="en-US" dirty="0"/>
              <a:t>Our evangelism/missional discipleship department focuses on new forms of church with contextual awareness</a:t>
            </a:r>
          </a:p>
          <a:p>
            <a:r>
              <a:rPr lang="en-US" dirty="0"/>
              <a:t>What have an understanding and commitment to smaller churches</a:t>
            </a:r>
          </a:p>
          <a:p>
            <a:r>
              <a:rPr lang="en-US" dirty="0"/>
              <a:t>We are joining disciples and churches where they 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356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F2B76-787B-068B-E425-0FD7765B8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Excerpts </a:t>
            </a:r>
            <a:br>
              <a:rPr lang="en-US" dirty="0"/>
            </a:br>
            <a:r>
              <a:rPr lang="en-US" dirty="0"/>
              <a:t>from PCUSA Seminaries Leaders’ Gathering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1171F-90FC-85B5-DA21-8F5DD01AE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PCUSA Schools: </a:t>
            </a:r>
          </a:p>
          <a:p>
            <a:pPr marL="0" indent="0" algn="ctr">
              <a:buNone/>
            </a:pPr>
            <a:r>
              <a:rPr lang="en-US" dirty="0"/>
              <a:t>Solving for the Sustainability of Our Core WHY </a:t>
            </a:r>
          </a:p>
          <a:p>
            <a:pPr marL="0" indent="0" algn="ctr">
              <a:buNone/>
            </a:pPr>
            <a:r>
              <a:rPr lang="en-US" dirty="0"/>
              <a:t>Chris A. </a:t>
            </a:r>
            <a:r>
              <a:rPr lang="en-US" dirty="0" err="1"/>
              <a:t>Meinzer</a:t>
            </a:r>
            <a:r>
              <a:rPr lang="en-US" dirty="0"/>
              <a:t>, CPA, M.Div. </a:t>
            </a:r>
          </a:p>
          <a:p>
            <a:pPr marL="0" indent="0" algn="ctr">
              <a:buNone/>
            </a:pPr>
            <a:r>
              <a:rPr lang="en-US" dirty="0"/>
              <a:t>ATS Senior Director &amp; COO</a:t>
            </a:r>
          </a:p>
        </p:txBody>
      </p:sp>
    </p:spTree>
    <p:extLst>
      <p:ext uri="{BB962C8B-B14F-4D97-AF65-F5344CB8AC3E}">
        <p14:creationId xmlns:p14="http://schemas.microsoft.com/office/powerpoint/2010/main" val="3604001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C1430-C161-9C75-FB8C-2CF3A2294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 past 20 years, 221 ATS schools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C98A3-C30B-9B66-3F3A-9B366C3B4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r>
              <a:rPr lang="en-US" dirty="0"/>
              <a:t>MDiv down – 43% to 34% overall</a:t>
            </a:r>
          </a:p>
          <a:p>
            <a:r>
              <a:rPr lang="en-US" dirty="0"/>
              <a:t>MA up – 24% to 36% overall</a:t>
            </a:r>
          </a:p>
          <a:p>
            <a:r>
              <a:rPr lang="en-US" dirty="0"/>
              <a:t>Evangelical Schools – Up 8%  (40% up, 60% down)</a:t>
            </a:r>
          </a:p>
          <a:p>
            <a:pPr lvl="1"/>
            <a:r>
              <a:rPr lang="en-US" dirty="0"/>
              <a:t>39% in MA’s</a:t>
            </a:r>
          </a:p>
          <a:p>
            <a:r>
              <a:rPr lang="en-US" dirty="0"/>
              <a:t>Roman Catholic Schools – Down 15% (30% up, 70% down)</a:t>
            </a:r>
          </a:p>
          <a:p>
            <a:pPr lvl="1"/>
            <a:r>
              <a:rPr lang="en-US" dirty="0"/>
              <a:t>43% in MA’s</a:t>
            </a:r>
          </a:p>
          <a:p>
            <a:r>
              <a:rPr lang="en-US" dirty="0"/>
              <a:t>Mainline Schools – Down 31% (15% up, 85% down)</a:t>
            </a:r>
          </a:p>
          <a:p>
            <a:pPr lvl="1"/>
            <a:r>
              <a:rPr lang="en-US" dirty="0"/>
              <a:t>43% in MDiv’s (still drawing from the traditional ecology in denominations)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i="1" dirty="0"/>
              <a:t>Should not resign ourselves to “no one goes to seminary anymore”</a:t>
            </a:r>
          </a:p>
        </p:txBody>
      </p:sp>
    </p:spTree>
    <p:extLst>
      <p:ext uri="{BB962C8B-B14F-4D97-AF65-F5344CB8AC3E}">
        <p14:creationId xmlns:p14="http://schemas.microsoft.com/office/powerpoint/2010/main" val="1288871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10E20-7BB0-AD03-4BA1-B91EC7866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Among 9 PCUSA Schools, Over 20 Years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85A8E-DAB9-11BC-3C28-B55BD6675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Degree students down 57% (3,500-1,500)</a:t>
            </a:r>
          </a:p>
          <a:p>
            <a:r>
              <a:rPr lang="en-US" dirty="0"/>
              <a:t>MDiv, ‐60%</a:t>
            </a:r>
          </a:p>
          <a:p>
            <a:r>
              <a:rPr lang="en-US" dirty="0">
                <a:highlight>
                  <a:srgbClr val="000080"/>
                </a:highlight>
              </a:rPr>
              <a:t>MAs, ‐5%</a:t>
            </a:r>
          </a:p>
          <a:p>
            <a:r>
              <a:rPr lang="en-US" dirty="0" err="1"/>
              <a:t>AdvProf</a:t>
            </a:r>
            <a:r>
              <a:rPr lang="en-US" dirty="0"/>
              <a:t>, ‐60%</a:t>
            </a:r>
          </a:p>
          <a:p>
            <a:r>
              <a:rPr lang="en-US" dirty="0" err="1"/>
              <a:t>AdvAcad</a:t>
            </a:r>
            <a:r>
              <a:rPr lang="en-US" dirty="0"/>
              <a:t>, ‐70%</a:t>
            </a:r>
          </a:p>
          <a:p>
            <a:r>
              <a:rPr lang="en-US" dirty="0"/>
              <a:t>Other, ‐75%.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253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DA160-554F-AF17-918C-D098B90F7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48" y="365125"/>
            <a:ext cx="11859064" cy="1325563"/>
          </a:xfrm>
        </p:spPr>
        <p:txBody>
          <a:bodyPr/>
          <a:lstStyle/>
          <a:p>
            <a:r>
              <a:rPr lang="en-US" dirty="0"/>
              <a:t>Total Enrollment, PCUSA Schools, 2004 vs.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99EA5-4690-9E2B-3DA9-9995C91AC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			</a:t>
            </a:r>
            <a:r>
              <a:rPr lang="en-US" u="sng" dirty="0"/>
              <a:t>2004 			2023 			%Change</a:t>
            </a:r>
          </a:p>
          <a:p>
            <a:pPr marL="0" indent="0">
              <a:buNone/>
            </a:pPr>
            <a:r>
              <a:rPr lang="en-US" dirty="0"/>
              <a:t>Austin 			310 			166 			-46%</a:t>
            </a:r>
          </a:p>
          <a:p>
            <a:pPr marL="0" indent="0">
              <a:buNone/>
            </a:pPr>
            <a:r>
              <a:rPr lang="en-US" dirty="0"/>
              <a:t>Columbia 		459 			206 			‐55%</a:t>
            </a:r>
          </a:p>
          <a:p>
            <a:pPr marL="0" indent="0">
              <a:buNone/>
            </a:pPr>
            <a:r>
              <a:rPr lang="en-US" dirty="0"/>
              <a:t>Louisville 		184 			93 			‐49%</a:t>
            </a:r>
          </a:p>
          <a:p>
            <a:pPr marL="0" indent="0">
              <a:buNone/>
            </a:pPr>
            <a:r>
              <a:rPr lang="en-US" dirty="0"/>
              <a:t>McCormick 		348 			133 			‐62%</a:t>
            </a:r>
          </a:p>
          <a:p>
            <a:pPr marL="0" indent="0">
              <a:buNone/>
            </a:pPr>
            <a:r>
              <a:rPr lang="en-US" dirty="0"/>
              <a:t>Pittsburgh 		371 			223 			‐40%</a:t>
            </a:r>
          </a:p>
          <a:p>
            <a:pPr marL="0" indent="0">
              <a:buNone/>
            </a:pPr>
            <a:r>
              <a:rPr lang="en-US" dirty="0"/>
              <a:t>Princeton 		766 			287 			‐63%</a:t>
            </a:r>
          </a:p>
          <a:p>
            <a:pPr marL="0" indent="0">
              <a:buNone/>
            </a:pPr>
            <a:r>
              <a:rPr lang="en-US" dirty="0"/>
              <a:t>San Francisco 		547 			89 			‐84%</a:t>
            </a:r>
          </a:p>
          <a:p>
            <a:pPr marL="0" indent="0">
              <a:buNone/>
            </a:pPr>
            <a:r>
              <a:rPr lang="en-US" dirty="0"/>
              <a:t>Union VA 		391 			180 			‐54%</a:t>
            </a:r>
          </a:p>
          <a:p>
            <a:pPr marL="0" indent="0">
              <a:buNone/>
            </a:pPr>
            <a:r>
              <a:rPr lang="en-US" dirty="0">
                <a:highlight>
                  <a:srgbClr val="000080"/>
                </a:highlight>
              </a:rPr>
              <a:t>U Dubuque 		159 			116 			‐27%</a:t>
            </a:r>
          </a:p>
          <a:p>
            <a:pPr marL="0" indent="0">
              <a:buNone/>
            </a:pPr>
            <a:r>
              <a:rPr lang="en-US" i="1" dirty="0"/>
              <a:t>Total 			3535 			1493 			‐58%</a:t>
            </a:r>
          </a:p>
        </p:txBody>
      </p:sp>
    </p:spTree>
    <p:extLst>
      <p:ext uri="{BB962C8B-B14F-4D97-AF65-F5344CB8AC3E}">
        <p14:creationId xmlns:p14="http://schemas.microsoft.com/office/powerpoint/2010/main" val="874932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E99A2-A209-8C22-587C-FC89E765E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PCUSA Students in ATS Schools 2004-2023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B336C-2FAE-D04F-81C8-6AFA64CE7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3800 overall dropped to 1200</a:t>
            </a:r>
          </a:p>
          <a:p>
            <a:r>
              <a:rPr lang="en-US" dirty="0"/>
              <a:t>Market share of PCUSA students to PCUSA seminaries -            steady/slight rise</a:t>
            </a:r>
          </a:p>
          <a:p>
            <a:r>
              <a:rPr lang="en-US" dirty="0"/>
              <a:t>50% of PCUSA students did – and do – go to non-PCUSA schools</a:t>
            </a:r>
          </a:p>
          <a:p>
            <a:r>
              <a:rPr lang="en-US" dirty="0"/>
              <a:t>Of those not in PCUSA schools – 300 are in 10 schools (and 250 in 90 other schools)</a:t>
            </a:r>
          </a:p>
          <a:p>
            <a:r>
              <a:rPr lang="en-US" dirty="0"/>
              <a:t>These are not divinity schools but more evangelical schools, for the most part – for whom UDTS has particular appeal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905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74A17-FC62-1CD3-D67C-9D42CB4C9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what are we curious?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0F733-323E-FDB6-B42D-0004D1AE1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4904"/>
            <a:ext cx="10515600" cy="521911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is the traction that the evangelical and Roman Catholic circles are finding with their growing MA’s?</a:t>
            </a:r>
          </a:p>
          <a:p>
            <a:r>
              <a:rPr lang="en-US" dirty="0"/>
              <a:t>Why has our enrollment dropped least among PCUSA schools?</a:t>
            </a:r>
          </a:p>
          <a:p>
            <a:r>
              <a:rPr lang="en-US" dirty="0"/>
              <a:t>Would some of the 50% of PCUSA students choosing non-PCUSA schools choose us if they knew about us?</a:t>
            </a:r>
          </a:p>
          <a:p>
            <a:r>
              <a:rPr lang="en-US" dirty="0"/>
              <a:t>Why is there no significant relationship between tuition discounts and enrollment (increases) in PCUSA schools?</a:t>
            </a:r>
          </a:p>
          <a:p>
            <a:r>
              <a:rPr lang="en-US" dirty="0"/>
              <a:t>Why (for what) are our students willing to pay significantly more?</a:t>
            </a:r>
          </a:p>
          <a:p>
            <a:r>
              <a:rPr lang="en-US" dirty="0"/>
              <a:t>Why do our graduates persist in ministry longer than those from sister seminaries?</a:t>
            </a:r>
          </a:p>
          <a:p>
            <a:r>
              <a:rPr lang="en-US" dirty="0"/>
              <a:t>What is it that we doing effectively for God’s purposes?</a:t>
            </a:r>
          </a:p>
          <a:p>
            <a:r>
              <a:rPr lang="en-US" dirty="0"/>
              <a:t>Why are we doing this?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703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7772</TotalTime>
  <Words>1126</Words>
  <Application>Microsoft Office PowerPoint</Application>
  <PresentationFormat>Widescreen</PresentationFormat>
  <Paragraphs>95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University of Dubuque Theological Seminary </vt:lpstr>
      <vt:lpstr>The church landscape in which we serve…</vt:lpstr>
      <vt:lpstr>UDTS is uniquely poised to serve this need</vt:lpstr>
      <vt:lpstr>Excerpts  from PCUSA Seminaries Leaders’ Gathering</vt:lpstr>
      <vt:lpstr>Over past 20 years, 221 ATS schools</vt:lpstr>
      <vt:lpstr>Among 9 PCUSA Schools, Over 20 Years</vt:lpstr>
      <vt:lpstr>Total Enrollment, PCUSA Schools, 2004 vs. 2023</vt:lpstr>
      <vt:lpstr>PCUSA Students in ATS Schools 2004-2023</vt:lpstr>
      <vt:lpstr>About what are we curious?</vt:lpstr>
      <vt:lpstr>Next steps for curiosity and recollection</vt:lpstr>
      <vt:lpstr>Our Programs</vt:lpstr>
      <vt:lpstr>Stewarding Grants  (+4 million total)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 McCaw</dc:creator>
  <cp:lastModifiedBy>Beth McCaw</cp:lastModifiedBy>
  <cp:revision>8</cp:revision>
  <cp:lastPrinted>2024-01-24T14:49:20Z</cp:lastPrinted>
  <dcterms:created xsi:type="dcterms:W3CDTF">2024-01-24T03:42:54Z</dcterms:created>
  <dcterms:modified xsi:type="dcterms:W3CDTF">2024-08-16T15:53:59Z</dcterms:modified>
</cp:coreProperties>
</file>