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8" r:id="rId4"/>
    <p:sldId id="259" r:id="rId5"/>
    <p:sldId id="260" r:id="rId6"/>
    <p:sldId id="262" r:id="rId7"/>
    <p:sldId id="281" r:id="rId8"/>
    <p:sldId id="280" r:id="rId9"/>
    <p:sldId id="265" r:id="rId10"/>
    <p:sldId id="266" r:id="rId11"/>
    <p:sldId id="279" r:id="rId12"/>
    <p:sldId id="278" r:id="rId13"/>
    <p:sldId id="277" r:id="rId14"/>
    <p:sldId id="268" r:id="rId15"/>
    <p:sldId id="263" r:id="rId16"/>
    <p:sldId id="269" r:id="rId17"/>
    <p:sldId id="275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DE7FB-0E25-4042-804B-8CAFADABDB6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2A95-97D5-41F2-B200-EC4F9F9D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171977"/>
            <a:ext cx="8361229" cy="20091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en-US" dirty="0"/>
              <a:t>The Flipped </a:t>
            </a:r>
            <a:r>
              <a:rPr lang="en-US" dirty="0" err="1"/>
              <a:t>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5769735"/>
            <a:ext cx="6831673" cy="437882"/>
          </a:xfrm>
        </p:spPr>
        <p:txBody>
          <a:bodyPr>
            <a:normAutofit/>
          </a:bodyPr>
          <a:lstStyle/>
          <a:p>
            <a:r>
              <a:rPr lang="en-US" sz="1600" i="1"/>
              <a:t>Beth McCaw.   Most </a:t>
            </a:r>
            <a:r>
              <a:rPr lang="en-US" sz="1600" i="1" dirty="0"/>
              <a:t>images through </a:t>
            </a:r>
            <a:r>
              <a:rPr lang="en-US" sz="1600" i="1" dirty="0" err="1"/>
              <a:t>Pixabay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3817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502721" cy="1485900"/>
          </a:xfrm>
        </p:spPr>
        <p:txBody>
          <a:bodyPr>
            <a:normAutofit/>
          </a:bodyPr>
          <a:lstStyle/>
          <a:p>
            <a:r>
              <a:rPr lang="en-US" dirty="0"/>
              <a:t>Fresh perspective:  Assign comprehension and exploration of topic prior to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9813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1" y="2091473"/>
            <a:ext cx="8166240" cy="45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38327" cy="170967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Students gather with thoughtful questions and insights, having already been engaged with the content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69" y="2711002"/>
            <a:ext cx="5717494" cy="3805707"/>
          </a:xfrm>
        </p:spPr>
      </p:pic>
    </p:spTree>
    <p:extLst>
      <p:ext uri="{BB962C8B-B14F-4D97-AF65-F5344CB8AC3E}">
        <p14:creationId xmlns:p14="http://schemas.microsoft.com/office/powerpoint/2010/main" val="185344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141668"/>
            <a:ext cx="11470783" cy="1674253"/>
          </a:xfrm>
        </p:spPr>
        <p:txBody>
          <a:bodyPr>
            <a:normAutofit/>
          </a:bodyPr>
          <a:lstStyle/>
          <a:p>
            <a:r>
              <a:rPr lang="en-US" i="1" dirty="0"/>
              <a:t>Question</a:t>
            </a:r>
            <a:r>
              <a:rPr lang="en-US" dirty="0"/>
              <a:t>: Is looking at faces while you lecture </a:t>
            </a:r>
            <a:br>
              <a:rPr lang="en-US" dirty="0"/>
            </a:br>
            <a:r>
              <a:rPr lang="en-US" dirty="0"/>
              <a:t>the most precise way to gauge comprehension?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815921"/>
            <a:ext cx="10251583" cy="47265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“That is a brilliant thought!!” - or? –</a:t>
            </a: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“It is almost time for lunch!” – or? –</a:t>
            </a: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“She’s incoherent,  </a:t>
            </a: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	I’ll try to look encouraging.”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0" y="1563692"/>
            <a:ext cx="3116687" cy="46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4546"/>
            <a:ext cx="9601200" cy="2266682"/>
          </a:xfrm>
        </p:spPr>
        <p:txBody>
          <a:bodyPr>
            <a:normAutofit/>
          </a:bodyPr>
          <a:lstStyle/>
          <a:p>
            <a:r>
              <a:rPr lang="en-US" dirty="0"/>
              <a:t>Fresh perspective: A deliberate check-in between lecture and discussion allows you to use class time more intelligently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224" y="2286000"/>
            <a:ext cx="8976575" cy="4385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In a few sentences describe a small crisis situatio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19538" r="30704" b="10021"/>
          <a:stretch/>
        </p:blipFill>
        <p:spPr>
          <a:xfrm>
            <a:off x="3011315" y="2421228"/>
            <a:ext cx="6599544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4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6214"/>
            <a:ext cx="9601200" cy="198978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Brief online posts, or 5-minute quizzes, have guided my use of class time to fine-tune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2285999"/>
            <a:ext cx="9890975" cy="4475409"/>
          </a:xfrm>
        </p:spPr>
        <p:txBody>
          <a:bodyPr>
            <a:normAutofit fontScale="85000" lnSpcReduction="20000"/>
          </a:bodyPr>
          <a:lstStyle/>
          <a:p>
            <a:pPr marL="530352" lvl="1" indent="0">
              <a:buNone/>
            </a:pPr>
            <a:r>
              <a:rPr lang="en-US" sz="3000" dirty="0"/>
              <a:t>Example: </a:t>
            </a:r>
          </a:p>
          <a:p>
            <a:pPr marL="530352" lvl="1" indent="0">
              <a:buNone/>
            </a:pPr>
            <a:r>
              <a:rPr lang="en-US" sz="3000" dirty="0"/>
              <a:t>Half of one class confused </a:t>
            </a:r>
          </a:p>
          <a:p>
            <a:pPr marL="530352" lvl="1" indent="0">
              <a:buNone/>
            </a:pPr>
            <a:r>
              <a:rPr lang="en-US" sz="3000" dirty="0"/>
              <a:t>“reducing stressors…”</a:t>
            </a:r>
          </a:p>
          <a:p>
            <a:pPr marL="530352" lvl="1" indent="0">
              <a:buNone/>
            </a:pPr>
            <a:endParaRPr lang="en-US" sz="3000" dirty="0"/>
          </a:p>
          <a:p>
            <a:pPr marL="530352" lvl="1" indent="0">
              <a:buNone/>
            </a:pPr>
            <a:r>
              <a:rPr lang="en-US" sz="3000" dirty="0"/>
              <a:t>					</a:t>
            </a:r>
          </a:p>
          <a:p>
            <a:pPr marL="530352" lvl="1" indent="0">
              <a:buNone/>
            </a:pPr>
            <a:r>
              <a:rPr lang="en-US" sz="3000" dirty="0"/>
              <a:t>					…with the popular notion of </a:t>
            </a:r>
          </a:p>
          <a:p>
            <a:pPr marL="530352" lvl="1" indent="0">
              <a:buNone/>
            </a:pPr>
            <a:r>
              <a:rPr lang="en-US" sz="3000" dirty="0"/>
              <a:t>					    “stress relief.”</a:t>
            </a:r>
          </a:p>
          <a:p>
            <a:pPr marL="530352" lvl="1" indent="0">
              <a:buNone/>
            </a:pPr>
            <a:endParaRPr lang="en-US" sz="3000" dirty="0"/>
          </a:p>
          <a:p>
            <a:pPr marL="530352" lvl="1" indent="0">
              <a:buNone/>
            </a:pPr>
            <a:endParaRPr lang="en-US" sz="3000" i="0" dirty="0"/>
          </a:p>
          <a:p>
            <a:pPr marL="530352" lvl="1" indent="0">
              <a:buNone/>
            </a:pPr>
            <a:r>
              <a:rPr lang="en-US" sz="3000" i="0" dirty="0"/>
              <a:t>I was able to catch and correct this in class discussion </a:t>
            </a:r>
          </a:p>
          <a:p>
            <a:pPr marL="530352" lvl="1" indent="0">
              <a:buNone/>
            </a:pPr>
            <a:r>
              <a:rPr lang="en-US" sz="3000" i="0" dirty="0"/>
              <a:t>- before we got to an exam, a paper, or the parish.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2285998"/>
            <a:ext cx="1353623" cy="1353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4" y="3960253"/>
            <a:ext cx="2491744" cy="1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83" y="257577"/>
            <a:ext cx="9865217" cy="1914123"/>
          </a:xfrm>
        </p:spPr>
        <p:txBody>
          <a:bodyPr>
            <a:normAutofit/>
          </a:bodyPr>
          <a:lstStyle/>
          <a:p>
            <a:r>
              <a:rPr lang="en-US" i="1" dirty="0"/>
              <a:t>Question:</a:t>
            </a:r>
            <a:r>
              <a:rPr lang="en-US" dirty="0"/>
              <a:t> Is practice and mastery best done on an individual basis beyond the classroom – “</a:t>
            </a:r>
            <a:r>
              <a:rPr lang="en-US" u="sng" dirty="0"/>
              <a:t>home</a:t>
            </a:r>
            <a:r>
              <a:rPr lang="en-US" dirty="0"/>
              <a:t>work”?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5" y="2171700"/>
            <a:ext cx="5870351" cy="3913567"/>
          </a:xfrm>
        </p:spPr>
      </p:pic>
    </p:spTree>
    <p:extLst>
      <p:ext uri="{BB962C8B-B14F-4D97-AF65-F5344CB8AC3E}">
        <p14:creationId xmlns:p14="http://schemas.microsoft.com/office/powerpoint/2010/main" val="233331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5910"/>
            <a:ext cx="9601200" cy="1171977"/>
          </a:xfrm>
        </p:spPr>
        <p:txBody>
          <a:bodyPr>
            <a:normAutofit fontScale="90000"/>
          </a:bodyPr>
          <a:lstStyle/>
          <a:p>
            <a:r>
              <a:rPr lang="en-US" dirty="0"/>
              <a:t>Fresh perspective:  A gathered class is used for engagement, practice, and feedback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19" y="1708628"/>
            <a:ext cx="6851561" cy="4560570"/>
          </a:xfrm>
        </p:spPr>
      </p:pic>
    </p:spTree>
    <p:extLst>
      <p:ext uri="{BB962C8B-B14F-4D97-AF65-F5344CB8AC3E}">
        <p14:creationId xmlns:p14="http://schemas.microsoft.com/office/powerpoint/2010/main" val="85436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0456"/>
            <a:ext cx="9601200" cy="190124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Displacing the lecture allows time for class exercises, such as analyzing one couple’s communication style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22" y="2171700"/>
            <a:ext cx="6626875" cy="4411014"/>
          </a:xfrm>
        </p:spPr>
      </p:pic>
    </p:spTree>
    <p:extLst>
      <p:ext uri="{BB962C8B-B14F-4D97-AF65-F5344CB8AC3E}">
        <p14:creationId xmlns:p14="http://schemas.microsoft.com/office/powerpoint/2010/main" val="137128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8941"/>
            <a:ext cx="9601200" cy="195275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Exercises like role playing provide opportunity for feedback, </a:t>
            </a:r>
            <a:br>
              <a:rPr lang="en-US" dirty="0"/>
            </a:br>
            <a:r>
              <a:rPr lang="en-US" dirty="0"/>
              <a:t>and cement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" y="2156549"/>
            <a:ext cx="7046671" cy="4701451"/>
          </a:xfrm>
        </p:spPr>
      </p:pic>
    </p:spTree>
    <p:extLst>
      <p:ext uri="{BB962C8B-B14F-4D97-AF65-F5344CB8AC3E}">
        <p14:creationId xmlns:p14="http://schemas.microsoft.com/office/powerpoint/2010/main" val="235810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06" y="334851"/>
            <a:ext cx="11243256" cy="183684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Having others with whom to engage in practices, like intercessory prayer, helps students establish their voices or find their stride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08" y="2486231"/>
            <a:ext cx="2936383" cy="4050510"/>
          </a:xfrm>
        </p:spPr>
      </p:pic>
    </p:spTree>
    <p:extLst>
      <p:ext uri="{BB962C8B-B14F-4D97-AF65-F5344CB8AC3E}">
        <p14:creationId xmlns:p14="http://schemas.microsoft.com/office/powerpoint/2010/main" val="174648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620296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sz="4800" dirty="0"/>
              <a:t>Using Time In and Out of Class </a:t>
            </a:r>
            <a:br>
              <a:rPr lang="en-US" sz="4800" dirty="0"/>
            </a:br>
            <a:r>
              <a:rPr lang="en-US" sz="4800" dirty="0"/>
              <a:t>in Fresh Ways </a:t>
            </a:r>
            <a:br>
              <a:rPr lang="en-US" sz="4800" dirty="0"/>
            </a:br>
            <a:r>
              <a:rPr lang="en-US" sz="4800" dirty="0"/>
              <a:t>to Increase </a:t>
            </a:r>
            <a:br>
              <a:rPr lang="en-US" sz="4800" dirty="0"/>
            </a:br>
            <a:r>
              <a:rPr lang="en-US" sz="4800" dirty="0"/>
              <a:t>Engagement and Learning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628068"/>
            <a:ext cx="9601200" cy="239332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3413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Some forms of creative thinking – such as brainstorming – often happen best in groups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2419932"/>
            <a:ext cx="6154524" cy="4096605"/>
          </a:xfrm>
        </p:spPr>
      </p:pic>
    </p:spTree>
    <p:extLst>
      <p:ext uri="{BB962C8B-B14F-4D97-AF65-F5344CB8AC3E}">
        <p14:creationId xmlns:p14="http://schemas.microsoft.com/office/powerpoint/2010/main" val="394858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063"/>
            <a:ext cx="10373932" cy="222804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A gathered class is ideal for student presentations, demonstrations, and Q&amp;A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597105"/>
            <a:ext cx="7449001" cy="4958241"/>
          </a:xfrm>
        </p:spPr>
      </p:pic>
    </p:spTree>
    <p:extLst>
      <p:ext uri="{BB962C8B-B14F-4D97-AF65-F5344CB8AC3E}">
        <p14:creationId xmlns:p14="http://schemas.microsoft.com/office/powerpoint/2010/main" val="205345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062"/>
            <a:ext cx="10361054" cy="113334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Classmates can provide valuable feedback for projects and presentations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0" t="17720" r="11529" b="5673"/>
          <a:stretch/>
        </p:blipFill>
        <p:spPr>
          <a:xfrm>
            <a:off x="1996304" y="1493950"/>
            <a:ext cx="9111646" cy="51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5" y="685800"/>
            <a:ext cx="10882647" cy="14859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Question</a:t>
            </a:r>
            <a:r>
              <a:rPr lang="en-US" dirty="0"/>
              <a:t>: Is a live lecture before a gathered class always the best way to provide lecture content?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8" y="2059345"/>
            <a:ext cx="5860046" cy="4340097"/>
          </a:xfrm>
        </p:spPr>
      </p:pic>
    </p:spTree>
    <p:extLst>
      <p:ext uri="{BB962C8B-B14F-4D97-AF65-F5344CB8AC3E}">
        <p14:creationId xmlns:p14="http://schemas.microsoft.com/office/powerpoint/2010/main" val="308373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70" y="180304"/>
            <a:ext cx="9000529" cy="1300766"/>
          </a:xfrm>
        </p:spPr>
        <p:txBody>
          <a:bodyPr>
            <a:normAutofit/>
          </a:bodyPr>
          <a:lstStyle/>
          <a:p>
            <a:r>
              <a:rPr lang="en-US" dirty="0"/>
              <a:t>A fresh perspective: Lecture (like reading) as </a:t>
            </a:r>
            <a:r>
              <a:rPr lang="en-US" i="1" dirty="0"/>
              <a:t>preparation </a:t>
            </a:r>
            <a:r>
              <a:rPr lang="en-US" dirty="0"/>
              <a:t>for class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71" y="1665598"/>
            <a:ext cx="8399857" cy="47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426"/>
            <a:ext cx="9601200" cy="105606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Students can pause and take notes, helpful for ESL among other students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806" y="1456654"/>
            <a:ext cx="6980349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309093"/>
            <a:ext cx="10084158" cy="155847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Video is available on the student’s clock, </a:t>
            </a:r>
            <a:br>
              <a:rPr lang="en-US" dirty="0"/>
            </a:br>
            <a:r>
              <a:rPr lang="en-US" dirty="0"/>
              <a:t>and can be individually paced and reviewed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906" y="1596980"/>
            <a:ext cx="9039300" cy="50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8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Guest lecturers are easier to include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335" y="2171700"/>
            <a:ext cx="3599041" cy="35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1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I valued the live lecture experience more than many of my students.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them, individual control over receiving the lecture content (viewing time, speed, repetition) trumped chemistry.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280338"/>
            <a:ext cx="9601200" cy="5870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334851"/>
            <a:ext cx="11217498" cy="183684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Question:</a:t>
            </a:r>
            <a:r>
              <a:rPr lang="en-US" dirty="0"/>
              <a:t> Is formulating initial impressions of fresh content the best use of gathered class time?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05" y="2041300"/>
            <a:ext cx="5505989" cy="4258539"/>
          </a:xfrm>
        </p:spPr>
      </p:pic>
    </p:spTree>
    <p:extLst>
      <p:ext uri="{BB962C8B-B14F-4D97-AF65-F5344CB8AC3E}">
        <p14:creationId xmlns:p14="http://schemas.microsoft.com/office/powerpoint/2010/main" val="4668036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1424</TotalTime>
  <Words>454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Comic Sans MS</vt:lpstr>
      <vt:lpstr>Franklin Gothic Book</vt:lpstr>
      <vt:lpstr>Wingdings</vt:lpstr>
      <vt:lpstr>Crop</vt:lpstr>
      <vt:lpstr>The Flipped ClassROOM</vt:lpstr>
      <vt:lpstr> Using Time In and Out of Class  in Fresh Ways  to Increase  Engagement and Learning </vt:lpstr>
      <vt:lpstr>Question: Is a live lecture before a gathered class always the best way to provide lecture content?</vt:lpstr>
      <vt:lpstr>A fresh perspective: Lecture (like reading) as preparation for class</vt:lpstr>
      <vt:lpstr>Students can pause and take notes, helpful for ESL among other students</vt:lpstr>
      <vt:lpstr>Video is available on the student’s clock,  and can be individually paced and reviewed</vt:lpstr>
      <vt:lpstr>Guest lecturers are easier to include</vt:lpstr>
      <vt:lpstr>I valued the live lecture experience more than many of my students.  For them, individual control over receiving the lecture content (viewing time, speed, repetition) trumped chemistry.</vt:lpstr>
      <vt:lpstr>Question: Is formulating initial impressions of fresh content the best use of gathered class time?</vt:lpstr>
      <vt:lpstr>Fresh perspective:  Assign comprehension and exploration of topic prior to class</vt:lpstr>
      <vt:lpstr>Students gather with thoughtful questions and insights, having already been engaged with the content </vt:lpstr>
      <vt:lpstr>Question: Is looking at faces while you lecture  the most precise way to gauge comprehension?</vt:lpstr>
      <vt:lpstr>Fresh perspective: A deliberate check-in between lecture and discussion allows you to use class time more intelligently</vt:lpstr>
      <vt:lpstr>Brief online posts, or 5-minute quizzes, have guided my use of class time to fine-tune comprehension</vt:lpstr>
      <vt:lpstr>Question: Is practice and mastery best done on an individual basis beyond the classroom – “homework”?</vt:lpstr>
      <vt:lpstr>Fresh perspective:  A gathered class is used for engagement, practice, and feedback</vt:lpstr>
      <vt:lpstr>Displacing the lecture allows time for class exercises, such as analyzing one couple’s communication style</vt:lpstr>
      <vt:lpstr>Exercises like role playing provide opportunity for feedback,  and cement learning</vt:lpstr>
      <vt:lpstr>Having others with whom to engage in practices, like intercessory prayer, helps students establish their voices or find their stride</vt:lpstr>
      <vt:lpstr>Some forms of creative thinking – such as brainstorming – often happen best in groups</vt:lpstr>
      <vt:lpstr>A gathered class is ideal for student presentations, demonstrations, and Q&amp;A </vt:lpstr>
      <vt:lpstr>Classmates can provide valuable feedback for projects and 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Flipped ClassROOM</dc:title>
  <dc:creator>Beth McCaw</dc:creator>
  <cp:lastModifiedBy>Beth McCaw</cp:lastModifiedBy>
  <cp:revision>33</cp:revision>
  <dcterms:created xsi:type="dcterms:W3CDTF">2016-04-29T16:33:41Z</dcterms:created>
  <dcterms:modified xsi:type="dcterms:W3CDTF">2024-08-16T15:45:52Z</dcterms:modified>
</cp:coreProperties>
</file>