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8" r:id="rId3"/>
    <p:sldId id="260" r:id="rId4"/>
    <p:sldId id="261"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6247" autoAdjust="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CC3554-546B-42C3-B5BF-30CF2DBDFE20}" type="datetimeFigureOut">
              <a:rPr lang="en-US" smtClean="0"/>
              <a:t>7/29/2024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DEBFB8-BE89-4BCD-ACC5-1D8C6BEBD0D3}" type="slidenum">
              <a:rPr lang="en-US" smtClean="0"/>
              <a:t>‹#›</a:t>
            </a:fld>
            <a:endParaRPr lang="en-US"/>
          </a:p>
        </p:txBody>
      </p:sp>
    </p:spTree>
    <p:extLst>
      <p:ext uri="{BB962C8B-B14F-4D97-AF65-F5344CB8AC3E}">
        <p14:creationId xmlns:p14="http://schemas.microsoft.com/office/powerpoint/2010/main" val="4186007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DD2C0A-01CC-4027-8AA3-D8E7068424D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24357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3556000" y="0"/>
            <a:ext cx="8636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traight Connector 8"/>
          <p:cNvSpPr>
            <a:spLocks noChangeShapeType="1"/>
          </p:cNvSpPr>
          <p:nvPr/>
        </p:nvSpPr>
        <p:spPr bwMode="auto">
          <a:xfrm rot="16200000">
            <a:off x="127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sz="1800"/>
          </a:p>
        </p:txBody>
      </p:sp>
      <p:sp>
        <p:nvSpPr>
          <p:cNvPr id="12" name="Title 11"/>
          <p:cNvSpPr>
            <a:spLocks noGrp="1"/>
          </p:cNvSpPr>
          <p:nvPr>
            <p:ph type="ctrTitle"/>
          </p:nvPr>
        </p:nvSpPr>
        <p:spPr>
          <a:xfrm>
            <a:off x="4489157" y="533400"/>
            <a:ext cx="68072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4472589" y="3539864"/>
            <a:ext cx="6819704"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7828299" y="6557946"/>
            <a:ext cx="2669952" cy="226902"/>
          </a:xfrm>
        </p:spPr>
        <p:txBody>
          <a:bodyPr/>
          <a:lstStyle>
            <a:lvl1pPr>
              <a:defRPr lang="en-US" smtClean="0">
                <a:solidFill>
                  <a:srgbClr val="FFFFFF"/>
                </a:solidFill>
              </a:defRPr>
            </a:lvl1pPr>
            <a:extLst/>
          </a:lstStyle>
          <a:p>
            <a:fld id="{3B5F5577-D600-4E58-A848-A0692ADABA70}" type="datetimeFigureOut">
              <a:rPr lang="en-US" smtClean="0"/>
              <a:pPr/>
              <a:t>7/29/2024</a:t>
            </a:fld>
            <a:endParaRPr lang="en-US"/>
          </a:p>
        </p:txBody>
      </p:sp>
      <p:sp>
        <p:nvSpPr>
          <p:cNvPr id="18" name="Footer Placeholder 17"/>
          <p:cNvSpPr>
            <a:spLocks noGrp="1"/>
          </p:cNvSpPr>
          <p:nvPr>
            <p:ph type="ftr" sz="quarter" idx="11"/>
          </p:nvPr>
        </p:nvSpPr>
        <p:spPr>
          <a:xfrm>
            <a:off x="3759200" y="6557946"/>
            <a:ext cx="3903629"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10507845" y="6556248"/>
            <a:ext cx="784448" cy="228600"/>
          </a:xfrm>
        </p:spPr>
        <p:txBody>
          <a:bodyPr/>
          <a:lstStyle>
            <a:lvl1pPr>
              <a:defRPr lang="en-US" smtClean="0">
                <a:solidFill>
                  <a:srgbClr val="FFFFFF"/>
                </a:solidFill>
              </a:defRPr>
            </a:lvl1pPr>
            <a:extLst/>
          </a:lstStyle>
          <a:p>
            <a:fld id="{AD8D11B5-67E2-4CCC-83F4-381C1984C30C}" type="slidenum">
              <a:rPr lang="en-US" smtClean="0"/>
              <a:pPr/>
              <a:t>‹#›</a:t>
            </a:fld>
            <a:endParaRPr lang="en-US"/>
          </a:p>
        </p:txBody>
      </p:sp>
    </p:spTree>
    <p:extLst>
      <p:ext uri="{BB962C8B-B14F-4D97-AF65-F5344CB8AC3E}">
        <p14:creationId xmlns:p14="http://schemas.microsoft.com/office/powerpoint/2010/main" val="2518232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B5F5577-D600-4E58-A848-A0692ADABA70}" type="datetimeFigureOut">
              <a:rPr lang="en-US" smtClean="0"/>
              <a:pPr/>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D11B5-67E2-4CCC-83F4-381C1984C30C}" type="slidenum">
              <a:rPr lang="en-US" smtClean="0"/>
              <a:pPr/>
              <a:t>‹#›</a:t>
            </a:fld>
            <a:endParaRPr lang="en-US"/>
          </a:p>
        </p:txBody>
      </p:sp>
    </p:spTree>
    <p:extLst>
      <p:ext uri="{BB962C8B-B14F-4D97-AF65-F5344CB8AC3E}">
        <p14:creationId xmlns:p14="http://schemas.microsoft.com/office/powerpoint/2010/main" val="3647582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274956"/>
            <a:ext cx="2032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609600" y="274643"/>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5657088" y="6557946"/>
            <a:ext cx="2669952" cy="226902"/>
          </a:xfrm>
        </p:spPr>
        <p:txBody>
          <a:bodyPr/>
          <a:lstStyle/>
          <a:p>
            <a:fld id="{3B5F5577-D600-4E58-A848-A0692ADABA70}" type="datetimeFigureOut">
              <a:rPr lang="en-US" smtClean="0"/>
              <a:pPr/>
              <a:t>7/29/2024</a:t>
            </a:fld>
            <a:endParaRPr lang="en-US"/>
          </a:p>
        </p:txBody>
      </p:sp>
      <p:sp>
        <p:nvSpPr>
          <p:cNvPr id="5" name="Footer Placeholder 4"/>
          <p:cNvSpPr>
            <a:spLocks noGrp="1"/>
          </p:cNvSpPr>
          <p:nvPr>
            <p:ph type="ftr" sz="quarter" idx="11"/>
          </p:nvPr>
        </p:nvSpPr>
        <p:spPr>
          <a:xfrm>
            <a:off x="609600" y="6556248"/>
            <a:ext cx="4876800" cy="228600"/>
          </a:xfrm>
        </p:spPr>
        <p:txBody>
          <a:bodyPr/>
          <a:lstStyle/>
          <a:p>
            <a:endParaRPr lang="en-US"/>
          </a:p>
        </p:txBody>
      </p:sp>
      <p:sp>
        <p:nvSpPr>
          <p:cNvPr id="6" name="Slide Number Placeholder 5"/>
          <p:cNvSpPr>
            <a:spLocks noGrp="1"/>
          </p:cNvSpPr>
          <p:nvPr>
            <p:ph type="sldNum" sz="quarter" idx="12"/>
          </p:nvPr>
        </p:nvSpPr>
        <p:spPr>
          <a:xfrm>
            <a:off x="8339328" y="6553200"/>
            <a:ext cx="784448" cy="228600"/>
          </a:xfrm>
        </p:spPr>
        <p:txBody>
          <a:bodyPr/>
          <a:lstStyle>
            <a:lvl1pPr>
              <a:defRPr>
                <a:solidFill>
                  <a:schemeClr val="tx2"/>
                </a:solidFill>
              </a:defRPr>
            </a:lvl1pPr>
            <a:extLst/>
          </a:lstStyle>
          <a:p>
            <a:fld id="{AD8D11B5-67E2-4CCC-83F4-381C1984C30C}" type="slidenum">
              <a:rPr lang="en-US" smtClean="0"/>
              <a:pPr/>
              <a:t>‹#›</a:t>
            </a:fld>
            <a:endParaRPr lang="en-US"/>
          </a:p>
        </p:txBody>
      </p:sp>
    </p:spTree>
    <p:extLst>
      <p:ext uri="{BB962C8B-B14F-4D97-AF65-F5344CB8AC3E}">
        <p14:creationId xmlns:p14="http://schemas.microsoft.com/office/powerpoint/2010/main" val="3006990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B5F5577-D600-4E58-A848-A0692ADABA70}" type="datetimeFigureOut">
              <a:rPr lang="en-US" smtClean="0"/>
              <a:pPr/>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D11B5-67E2-4CCC-83F4-381C1984C30C}" type="slidenum">
              <a:rPr lang="en-US" smtClean="0"/>
              <a:pPr/>
              <a:t>‹#›</a:t>
            </a:fld>
            <a:endParaRPr lang="en-US"/>
          </a:p>
        </p:txBody>
      </p:sp>
    </p:spTree>
    <p:extLst>
      <p:ext uri="{BB962C8B-B14F-4D97-AF65-F5344CB8AC3E}">
        <p14:creationId xmlns:p14="http://schemas.microsoft.com/office/powerpoint/2010/main" val="266700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422400" y="1905001"/>
            <a:ext cx="8340651"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298984" y="6556810"/>
            <a:ext cx="2669952" cy="226902"/>
          </a:xfrm>
        </p:spPr>
        <p:txBody>
          <a:bodyPr bIns="0" anchor="b"/>
          <a:lstStyle>
            <a:lvl1pPr>
              <a:defRPr>
                <a:solidFill>
                  <a:schemeClr val="tx2"/>
                </a:solidFill>
              </a:defRPr>
            </a:lvl1pPr>
            <a:extLst/>
          </a:lstStyle>
          <a:p>
            <a:fld id="{3B5F5577-D600-4E58-A848-A0692ADABA70}" type="datetimeFigureOut">
              <a:rPr lang="en-US" smtClean="0"/>
              <a:pPr/>
              <a:t>7/29/2024</a:t>
            </a:fld>
            <a:endParaRPr lang="en-US"/>
          </a:p>
        </p:txBody>
      </p:sp>
      <p:sp>
        <p:nvSpPr>
          <p:cNvPr id="5" name="Footer Placeholder 4"/>
          <p:cNvSpPr>
            <a:spLocks noGrp="1"/>
          </p:cNvSpPr>
          <p:nvPr>
            <p:ph type="ftr" sz="quarter" idx="11"/>
          </p:nvPr>
        </p:nvSpPr>
        <p:spPr>
          <a:xfrm>
            <a:off x="2313811" y="6556810"/>
            <a:ext cx="38608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8978603" y="6555112"/>
            <a:ext cx="784448" cy="228600"/>
          </a:xfrm>
        </p:spPr>
        <p:txBody>
          <a:bodyPr/>
          <a:lstStyle/>
          <a:p>
            <a:fld id="{AD8D11B5-67E2-4CCC-83F4-381C1984C30C}" type="slidenum">
              <a:rPr lang="en-US" smtClean="0"/>
              <a:pPr/>
              <a:t>‹#›</a:t>
            </a:fld>
            <a:endParaRPr lang="en-US"/>
          </a:p>
        </p:txBody>
      </p:sp>
    </p:spTree>
    <p:extLst>
      <p:ext uri="{BB962C8B-B14F-4D97-AF65-F5344CB8AC3E}">
        <p14:creationId xmlns:p14="http://schemas.microsoft.com/office/powerpoint/2010/main" val="3320147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571744"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B5F5577-D600-4E58-A848-A0692ADABA70}" type="datetimeFigureOut">
              <a:rPr lang="en-US" smtClean="0"/>
              <a:pPr/>
              <a:t>7/29/2024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D11B5-67E2-4CCC-83F4-381C1984C30C}" type="slidenum">
              <a:rPr lang="en-US" smtClean="0"/>
              <a:pPr/>
              <a:t>‹#›</a:t>
            </a:fld>
            <a:endParaRPr lang="en-US"/>
          </a:p>
        </p:txBody>
      </p:sp>
    </p:spTree>
    <p:extLst>
      <p:ext uri="{BB962C8B-B14F-4D97-AF65-F5344CB8AC3E}">
        <p14:creationId xmlns:p14="http://schemas.microsoft.com/office/powerpoint/2010/main" val="365968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867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5571744" y="5867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5571744"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B5F5577-D600-4E58-A848-A0692ADABA70}" type="datetimeFigureOut">
              <a:rPr lang="en-US" smtClean="0"/>
              <a:pPr/>
              <a:t>7/29/2024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D11B5-67E2-4CCC-83F4-381C1984C30C}" type="slidenum">
              <a:rPr lang="en-US" smtClean="0"/>
              <a:pPr/>
              <a:t>‹#›</a:t>
            </a:fld>
            <a:endParaRPr lang="en-US"/>
          </a:p>
        </p:txBody>
      </p:sp>
    </p:spTree>
    <p:extLst>
      <p:ext uri="{BB962C8B-B14F-4D97-AF65-F5344CB8AC3E}">
        <p14:creationId xmlns:p14="http://schemas.microsoft.com/office/powerpoint/2010/main" val="606263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B5F5577-D600-4E58-A848-A0692ADABA70}" type="datetimeFigureOut">
              <a:rPr lang="en-US" smtClean="0"/>
              <a:pPr/>
              <a:t>7/29/2024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D11B5-67E2-4CCC-83F4-381C1984C30C}" type="slidenum">
              <a:rPr lang="en-US" smtClean="0"/>
              <a:pPr/>
              <a:t>‹#›</a:t>
            </a:fld>
            <a:endParaRPr lang="en-US"/>
          </a:p>
        </p:txBody>
      </p:sp>
    </p:spTree>
    <p:extLst>
      <p:ext uri="{BB962C8B-B14F-4D97-AF65-F5344CB8AC3E}">
        <p14:creationId xmlns:p14="http://schemas.microsoft.com/office/powerpoint/2010/main" val="3021564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B5F5577-D600-4E58-A848-A0692ADABA70}" type="datetimeFigureOut">
              <a:rPr lang="en-US" smtClean="0"/>
              <a:pPr/>
              <a:t>7/29/2024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AD8D11B5-67E2-4CCC-83F4-381C1984C30C}" type="slidenum">
              <a:rPr lang="en-US" smtClean="0"/>
              <a:pPr/>
              <a:t>‹#›</a:t>
            </a:fld>
            <a:endParaRPr lang="en-US"/>
          </a:p>
        </p:txBody>
      </p:sp>
      <p:pic>
        <p:nvPicPr>
          <p:cNvPr id="5" name="Picture 4"/>
          <p:cNvPicPr>
            <a:picLocks noChangeAspect="1" noChangeArrowheads="1"/>
          </p:cNvPicPr>
          <p:nvPr userDrawn="1"/>
        </p:nvPicPr>
        <p:blipFill>
          <a:blip r:embed="rId2" cstate="print">
            <a:lum bright="70000" contrast="-70000"/>
            <a:extLst>
              <a:ext uri="{BEBA8EAE-BF5A-486C-A8C5-ECC9F3942E4B}">
                <a14:imgProps xmlns:a14="http://schemas.microsoft.com/office/drawing/2010/main">
                  <a14:imgLayer r:embed="rId3">
                    <a14:imgEffect>
                      <a14:backgroundRemoval t="4270" b="91103" l="2837" r="93972"/>
                    </a14:imgEffect>
                  </a14:imgLayer>
                </a14:imgProps>
              </a:ext>
              <a:ext uri="{28A0092B-C50C-407E-A947-70E740481C1C}">
                <a14:useLocalDpi xmlns:a14="http://schemas.microsoft.com/office/drawing/2010/main" val="0"/>
              </a:ext>
            </a:extLst>
          </a:blip>
          <a:srcRect/>
          <a:stretch>
            <a:fillRect/>
          </a:stretch>
        </p:blipFill>
        <p:spPr bwMode="auto">
          <a:xfrm>
            <a:off x="10896676" y="775254"/>
            <a:ext cx="1221459"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988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2133600"/>
            <a:ext cx="9652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B5F5577-D600-4E58-A848-A0692ADABA70}" type="datetimeFigureOut">
              <a:rPr lang="en-US" smtClean="0"/>
              <a:pPr/>
              <a:t>7/29/2024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D11B5-67E2-4CCC-83F4-381C1984C30C}" type="slidenum">
              <a:rPr lang="en-US" smtClean="0"/>
              <a:pPr/>
              <a:t>‹#›</a:t>
            </a:fld>
            <a:endParaRPr lang="en-US"/>
          </a:p>
        </p:txBody>
      </p:sp>
    </p:spTree>
    <p:extLst>
      <p:ext uri="{BB962C8B-B14F-4D97-AF65-F5344CB8AC3E}">
        <p14:creationId xmlns:p14="http://schemas.microsoft.com/office/powerpoint/2010/main" val="1530673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3B5F5577-D600-4E58-A848-A0692ADABA70}" type="datetimeFigureOut">
              <a:rPr lang="en-US" smtClean="0"/>
              <a:pPr/>
              <a:t>7/29/2024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D11B5-67E2-4CCC-83F4-381C1984C30C}" type="slidenum">
              <a:rPr lang="en-US" smtClean="0"/>
              <a:pPr/>
              <a:t>‹#›</a:t>
            </a:fld>
            <a:endParaRPr lang="en-US"/>
          </a:p>
        </p:txBody>
      </p:sp>
      <p:sp>
        <p:nvSpPr>
          <p:cNvPr id="10" name="Picture Placeholder 9"/>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extLst>
      <p:ext uri="{BB962C8B-B14F-4D97-AF65-F5344CB8AC3E}">
        <p14:creationId xmlns:p14="http://schemas.microsoft.com/office/powerpoint/2010/main" val="1065700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10871200" y="0"/>
            <a:ext cx="13208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 name="Title Placeholder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609600" y="1609416"/>
            <a:ext cx="9652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5661248" y="6557946"/>
            <a:ext cx="2669952" cy="226902"/>
          </a:xfrm>
          <a:prstGeom prst="rect">
            <a:avLst/>
          </a:prstGeom>
        </p:spPr>
        <p:txBody>
          <a:bodyPr vert="horz" tIns="0" bIns="0" anchor="b"/>
          <a:lstStyle>
            <a:lvl1pPr algn="l" eaLnBrk="1" latinLnBrk="0" hangingPunct="1">
              <a:defRPr kumimoji="0" sz="1000">
                <a:solidFill>
                  <a:schemeClr val="tx2"/>
                </a:solidFill>
              </a:defRPr>
            </a:lvl1pPr>
            <a:extLst/>
          </a:lstStyle>
          <a:p>
            <a:fld id="{3B5F5577-D600-4E58-A848-A0692ADABA70}" type="datetimeFigureOut">
              <a:rPr lang="en-US" smtClean="0"/>
              <a:pPr/>
              <a:t>7/29/2024</a:t>
            </a:fld>
            <a:endParaRPr lang="en-US"/>
          </a:p>
        </p:txBody>
      </p:sp>
      <p:sp>
        <p:nvSpPr>
          <p:cNvPr id="4" name="Footer Placeholder 3"/>
          <p:cNvSpPr>
            <a:spLocks noGrp="1"/>
          </p:cNvSpPr>
          <p:nvPr>
            <p:ph type="ftr" sz="quarter" idx="3"/>
          </p:nvPr>
        </p:nvSpPr>
        <p:spPr>
          <a:xfrm>
            <a:off x="609600" y="6557946"/>
            <a:ext cx="48768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8335264" y="6556248"/>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D8D11B5-67E2-4CCC-83F4-381C1984C30C}" type="slidenum">
              <a:rPr lang="en-US" smtClean="0"/>
              <a:pPr/>
              <a:t>‹#›</a:t>
            </a:fld>
            <a:endParaRPr lang="en-US"/>
          </a:p>
        </p:txBody>
      </p:sp>
    </p:spTree>
    <p:extLst>
      <p:ext uri="{BB962C8B-B14F-4D97-AF65-F5344CB8AC3E}">
        <p14:creationId xmlns:p14="http://schemas.microsoft.com/office/powerpoint/2010/main" val="20499148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09800" y="381000"/>
            <a:ext cx="7239000" cy="1143000"/>
          </a:xfrm>
          <a:prstGeom prst="rect">
            <a:avLst/>
          </a:prstGeom>
        </p:spPr>
        <p:txBody>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endParaRPr lang="en-US"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latin typeface="Trebuchet MS"/>
            </a:endParaRPr>
          </a:p>
        </p:txBody>
      </p:sp>
      <p:sp>
        <p:nvSpPr>
          <p:cNvPr id="2" name="TextBox 1"/>
          <p:cNvSpPr txBox="1"/>
          <p:nvPr/>
        </p:nvSpPr>
        <p:spPr>
          <a:xfrm>
            <a:off x="625641" y="609601"/>
            <a:ext cx="9853863" cy="7355860"/>
          </a:xfrm>
          <a:prstGeom prst="rect">
            <a:avLst/>
          </a:prstGeom>
          <a:noFill/>
        </p:spPr>
        <p:txBody>
          <a:bodyPr wrap="square" rtlCol="0">
            <a:spAutoFit/>
          </a:bodyPr>
          <a:lstStyle/>
          <a:p>
            <a:r>
              <a:rPr lang="en-US" sz="3200" b="1" dirty="0">
                <a:solidFill>
                  <a:prstClr val="black"/>
                </a:solidFill>
                <a:latin typeface="Trebuchet MS"/>
              </a:rPr>
              <a:t>Higher Learning Commission</a:t>
            </a:r>
          </a:p>
          <a:p>
            <a:r>
              <a:rPr lang="en-US" sz="2400" b="1" i="1" dirty="0">
                <a:solidFill>
                  <a:srgbClr val="C0504D">
                    <a:lumMod val="75000"/>
                  </a:srgbClr>
                </a:solidFill>
                <a:latin typeface="Trebuchet MS"/>
              </a:rPr>
              <a:t>Fall 2024 Comprehensive Evaluation for Reaffirmation of</a:t>
            </a:r>
          </a:p>
          <a:p>
            <a:r>
              <a:rPr lang="en-US" sz="2400" b="1" i="1" dirty="0">
                <a:solidFill>
                  <a:srgbClr val="C0504D">
                    <a:lumMod val="75000"/>
                  </a:srgbClr>
                </a:solidFill>
                <a:latin typeface="Trebuchet MS"/>
              </a:rPr>
              <a:t>UD’s Institutional Accreditation</a:t>
            </a:r>
          </a:p>
          <a:p>
            <a:endParaRPr lang="en-US" sz="2000" b="1" dirty="0">
              <a:solidFill>
                <a:prstClr val="black"/>
              </a:solidFill>
              <a:latin typeface="Trebuchet MS"/>
            </a:endParaRPr>
          </a:p>
          <a:p>
            <a:r>
              <a:rPr lang="en-US" sz="2400" dirty="0">
                <a:solidFill>
                  <a:prstClr val="black"/>
                </a:solidFill>
                <a:latin typeface="Trebuchet MS"/>
              </a:rPr>
              <a:t>April 2024</a:t>
            </a:r>
            <a:r>
              <a:rPr lang="en-US" sz="2400" b="1" dirty="0">
                <a:solidFill>
                  <a:prstClr val="black"/>
                </a:solidFill>
                <a:latin typeface="Trebuchet MS"/>
              </a:rPr>
              <a:t>	Student Opinion Survey</a:t>
            </a:r>
          </a:p>
          <a:p>
            <a:r>
              <a:rPr lang="en-US" sz="2400" dirty="0">
                <a:solidFill>
                  <a:prstClr val="black"/>
                </a:solidFill>
                <a:latin typeface="Trebuchet MS"/>
              </a:rPr>
              <a:t>July 2024</a:t>
            </a:r>
            <a:r>
              <a:rPr lang="en-US" sz="2400" b="1" dirty="0">
                <a:solidFill>
                  <a:prstClr val="black"/>
                </a:solidFill>
                <a:latin typeface="Trebuchet MS"/>
              </a:rPr>
              <a:t>	Assurance Review &amp; Evidence File</a:t>
            </a:r>
          </a:p>
          <a:p>
            <a:pPr lvl="1"/>
            <a:r>
              <a:rPr lang="en-US" sz="1400" b="1" cap="all" dirty="0">
                <a:solidFill>
                  <a:srgbClr val="C0504D">
                    <a:lumMod val="75000"/>
                  </a:srgbClr>
                </a:solidFill>
                <a:latin typeface="Trebuchet MS"/>
              </a:rPr>
              <a:t>1. Mission: </a:t>
            </a:r>
            <a:r>
              <a:rPr lang="en-US" sz="1400" b="1" i="1" dirty="0">
                <a:solidFill>
                  <a:prstClr val="black"/>
                </a:solidFill>
                <a:latin typeface="Trebuchet MS"/>
              </a:rPr>
              <a:t>The institution’s mission is clear and articulated publicly; it guides the institution’s operations.</a:t>
            </a:r>
          </a:p>
          <a:p>
            <a:pPr lvl="1"/>
            <a:r>
              <a:rPr lang="en-US" sz="1400" b="1" cap="all" dirty="0">
                <a:solidFill>
                  <a:srgbClr val="C0504D">
                    <a:lumMod val="75000"/>
                  </a:srgbClr>
                </a:solidFill>
                <a:latin typeface="Trebuchet MS"/>
              </a:rPr>
              <a:t>2. Integrity: </a:t>
            </a:r>
            <a:r>
              <a:rPr lang="en-US" sz="1400" b="1" i="1" dirty="0">
                <a:solidFill>
                  <a:prstClr val="black"/>
                </a:solidFill>
                <a:latin typeface="Trebuchet MS"/>
              </a:rPr>
              <a:t>The institution acts with integrity; its conduct is ethical and responsible.</a:t>
            </a:r>
          </a:p>
          <a:p>
            <a:pPr lvl="1"/>
            <a:r>
              <a:rPr lang="en-US" sz="1400" b="1" cap="all" dirty="0">
                <a:solidFill>
                  <a:srgbClr val="C0504D">
                    <a:lumMod val="75000"/>
                  </a:srgbClr>
                </a:solidFill>
                <a:latin typeface="Trebuchet MS"/>
              </a:rPr>
              <a:t>3. Teaching and Learning: </a:t>
            </a:r>
            <a:r>
              <a:rPr lang="en-US" sz="1400" b="1" i="1" dirty="0">
                <a:solidFill>
                  <a:prstClr val="black"/>
                </a:solidFill>
                <a:latin typeface="Trebuchet MS"/>
              </a:rPr>
              <a:t>The institution provides quality education, wherever and however its offerings are delivered.</a:t>
            </a:r>
          </a:p>
          <a:p>
            <a:pPr lvl="1"/>
            <a:r>
              <a:rPr lang="en-US" sz="1400" b="1" cap="all" dirty="0">
                <a:solidFill>
                  <a:srgbClr val="C0504D">
                    <a:lumMod val="75000"/>
                  </a:srgbClr>
                </a:solidFill>
                <a:latin typeface="Trebuchet MS"/>
              </a:rPr>
              <a:t>4. Teaching and Learning: </a:t>
            </a:r>
            <a:r>
              <a:rPr lang="en-US" sz="1400" b="1" i="1" dirty="0">
                <a:solidFill>
                  <a:prstClr val="black"/>
                </a:solidFill>
                <a:latin typeface="Trebuchet MS"/>
              </a:rPr>
              <a:t>The institution demonstrates responsibility for the quality of its educational programs, learning environments, and support services, and it evaluates their effectiveness for student learning through processes designed to promote continuous improvement.</a:t>
            </a:r>
          </a:p>
          <a:p>
            <a:pPr lvl="1"/>
            <a:r>
              <a:rPr lang="en-US" sz="1400" b="1" cap="all" dirty="0">
                <a:solidFill>
                  <a:srgbClr val="C0504D">
                    <a:lumMod val="75000"/>
                  </a:srgbClr>
                </a:solidFill>
                <a:latin typeface="Trebuchet MS"/>
              </a:rPr>
              <a:t>5. Institutional Effectiveness, Resources and Planning: </a:t>
            </a:r>
            <a:r>
              <a:rPr lang="en-US" sz="1400" b="1" i="1" dirty="0">
                <a:solidFill>
                  <a:prstClr val="black"/>
                </a:solidFill>
                <a:latin typeface="Trebuchet MS"/>
              </a:rPr>
              <a:t>The institution’s resources, structures, processes and planning are sufficient to fulfill its mission, improve the quality of its educational offerings, and respond to future challenges and opportunities.</a:t>
            </a:r>
          </a:p>
          <a:p>
            <a:r>
              <a:rPr lang="en-US" sz="2400" dirty="0">
                <a:solidFill>
                  <a:prstClr val="black"/>
                </a:solidFill>
                <a:latin typeface="Trebuchet MS"/>
              </a:rPr>
              <a:t>July 2024</a:t>
            </a:r>
            <a:r>
              <a:rPr lang="en-US" sz="2400" b="1" dirty="0">
                <a:solidFill>
                  <a:prstClr val="black"/>
                </a:solidFill>
                <a:latin typeface="Trebuchet MS"/>
              </a:rPr>
              <a:t>	Federal Compliance Review </a:t>
            </a:r>
          </a:p>
          <a:p>
            <a:r>
              <a:rPr lang="en-US" sz="2400" dirty="0">
                <a:solidFill>
                  <a:prstClr val="black"/>
                </a:solidFill>
                <a:latin typeface="Trebuchet MS"/>
              </a:rPr>
              <a:t>Sept. 2024</a:t>
            </a:r>
            <a:r>
              <a:rPr lang="en-US" sz="2400" b="1" dirty="0">
                <a:solidFill>
                  <a:prstClr val="black"/>
                </a:solidFill>
                <a:latin typeface="Trebuchet MS"/>
              </a:rPr>
              <a:t>	On-site peer review visit </a:t>
            </a:r>
          </a:p>
          <a:p>
            <a:r>
              <a:rPr lang="en-US" sz="2400" b="1" dirty="0">
                <a:solidFill>
                  <a:prstClr val="black"/>
                </a:solidFill>
                <a:latin typeface="Trebuchet MS"/>
              </a:rPr>
              <a:t>		</a:t>
            </a:r>
            <a:r>
              <a:rPr lang="en-US" sz="2400" b="1" i="1" dirty="0">
                <a:solidFill>
                  <a:srgbClr val="C0504D">
                    <a:lumMod val="75000"/>
                  </a:srgbClr>
                </a:solidFill>
                <a:latin typeface="Trebuchet MS"/>
              </a:rPr>
              <a:t>Trustees will have a role in this visit</a:t>
            </a:r>
          </a:p>
          <a:p>
            <a:endParaRPr lang="en-US" sz="3200" b="1" dirty="0">
              <a:solidFill>
                <a:prstClr val="black"/>
              </a:solidFill>
              <a:latin typeface="Trebuchet MS"/>
            </a:endParaRPr>
          </a:p>
          <a:p>
            <a:endParaRPr lang="en-US" sz="3200" b="1" dirty="0">
              <a:solidFill>
                <a:prstClr val="black"/>
              </a:solidFill>
              <a:latin typeface="Trebuchet MS"/>
            </a:endParaRPr>
          </a:p>
          <a:p>
            <a:endParaRPr lang="en-US" sz="2400" dirty="0">
              <a:solidFill>
                <a:prstClr val="black"/>
              </a:solidFill>
              <a:latin typeface="Trebuchet MS"/>
            </a:endParaRPr>
          </a:p>
          <a:p>
            <a:pPr lvl="1"/>
            <a:r>
              <a:rPr lang="en-US" sz="2400" dirty="0">
                <a:solidFill>
                  <a:prstClr val="black"/>
                </a:solidFill>
                <a:latin typeface="Trebuchet MS"/>
              </a:rPr>
              <a:t>	</a:t>
            </a:r>
          </a:p>
        </p:txBody>
      </p:sp>
    </p:spTree>
    <p:extLst>
      <p:ext uri="{BB962C8B-B14F-4D97-AF65-F5344CB8AC3E}">
        <p14:creationId xmlns:p14="http://schemas.microsoft.com/office/powerpoint/2010/main" val="581176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1579" y="565483"/>
            <a:ext cx="9264316" cy="6001643"/>
          </a:xfrm>
          <a:prstGeom prst="rect">
            <a:avLst/>
          </a:prstGeom>
          <a:noFill/>
        </p:spPr>
        <p:txBody>
          <a:bodyPr wrap="square" rtlCol="0">
            <a:spAutoFit/>
          </a:bodyPr>
          <a:lstStyle/>
          <a:p>
            <a:r>
              <a:rPr lang="en-US" sz="3200" b="1" dirty="0"/>
              <a:t>Specialized Program Accreditation</a:t>
            </a:r>
          </a:p>
          <a:p>
            <a:endParaRPr lang="en-US" dirty="0"/>
          </a:p>
          <a:p>
            <a:r>
              <a:rPr lang="en-US" sz="2400" b="1" dirty="0">
                <a:solidFill>
                  <a:srgbClr val="C00000"/>
                </a:solidFill>
              </a:rPr>
              <a:t>Aviation</a:t>
            </a:r>
          </a:p>
          <a:p>
            <a:r>
              <a:rPr lang="en-US" dirty="0">
                <a:solidFill>
                  <a:prstClr val="black"/>
                </a:solidFill>
              </a:rPr>
              <a:t>Sept. 2024 </a:t>
            </a:r>
            <a:r>
              <a:rPr lang="en-US" b="1" dirty="0"/>
              <a:t>	Aviation Accreditation Board International (AABI) </a:t>
            </a:r>
          </a:p>
          <a:p>
            <a:r>
              <a:rPr lang="en-US" dirty="0"/>
              <a:t>		24 public - 12 private institutions currently accredited</a:t>
            </a:r>
          </a:p>
          <a:p>
            <a:r>
              <a:rPr lang="en-US" sz="2400" b="1" dirty="0">
                <a:solidFill>
                  <a:srgbClr val="C00000"/>
                </a:solidFill>
              </a:rPr>
              <a:t>Nursing</a:t>
            </a:r>
          </a:p>
          <a:p>
            <a:r>
              <a:rPr lang="en-US" dirty="0">
                <a:solidFill>
                  <a:prstClr val="black"/>
                </a:solidFill>
              </a:rPr>
              <a:t>Nov. 2024 </a:t>
            </a:r>
            <a:r>
              <a:rPr lang="en-US" b="1" dirty="0"/>
              <a:t>	Commission on Collegiate Nursing Education (CCNE) </a:t>
            </a:r>
          </a:p>
          <a:p>
            <a:r>
              <a:rPr lang="en-US" dirty="0"/>
              <a:t>		1 of 2 accreditors - 19 programs in Iowa</a:t>
            </a:r>
          </a:p>
          <a:p>
            <a:r>
              <a:rPr lang="en-US" dirty="0"/>
              <a:t>Feb. 2025	</a:t>
            </a:r>
            <a:r>
              <a:rPr lang="en-US" b="1" dirty="0"/>
              <a:t>Iowa Board of Nursing </a:t>
            </a:r>
            <a:r>
              <a:rPr lang="en-US" dirty="0"/>
              <a:t>(licensing)</a:t>
            </a:r>
          </a:p>
          <a:p>
            <a:r>
              <a:rPr lang="en-US" sz="4000" dirty="0"/>
              <a:t>__________________________________</a:t>
            </a:r>
          </a:p>
          <a:p>
            <a:endParaRPr lang="en-US" dirty="0"/>
          </a:p>
          <a:p>
            <a:r>
              <a:rPr lang="en-US" sz="2400" b="1" dirty="0">
                <a:solidFill>
                  <a:srgbClr val="C00000"/>
                </a:solidFill>
              </a:rPr>
              <a:t>Education	</a:t>
            </a:r>
            <a:r>
              <a:rPr lang="en-US" dirty="0"/>
              <a:t>Iowa Department of Education</a:t>
            </a:r>
          </a:p>
          <a:p>
            <a:r>
              <a:rPr lang="en-US" dirty="0"/>
              <a:t>Fall 2025</a:t>
            </a:r>
          </a:p>
          <a:p>
            <a:endParaRPr lang="en-US" dirty="0"/>
          </a:p>
          <a:p>
            <a:pPr lvl="0"/>
            <a:r>
              <a:rPr lang="en-US" sz="2400" b="1" dirty="0">
                <a:solidFill>
                  <a:srgbClr val="C00000"/>
                </a:solidFill>
              </a:rPr>
              <a:t>PA		</a:t>
            </a:r>
            <a:r>
              <a:rPr lang="en-US" dirty="0">
                <a:solidFill>
                  <a:prstClr val="black"/>
                </a:solidFill>
              </a:rPr>
              <a:t>Accreditation Review Commission for Physician Assistant (ARC-PA)</a:t>
            </a:r>
          </a:p>
          <a:p>
            <a:r>
              <a:rPr lang="en-US" dirty="0"/>
              <a:t>Fall 2031</a:t>
            </a:r>
          </a:p>
          <a:p>
            <a:endParaRPr lang="en-US" dirty="0"/>
          </a:p>
          <a:p>
            <a:endParaRPr lang="en-US" dirty="0"/>
          </a:p>
        </p:txBody>
      </p:sp>
    </p:spTree>
    <p:extLst>
      <p:ext uri="{BB962C8B-B14F-4D97-AF65-F5344CB8AC3E}">
        <p14:creationId xmlns:p14="http://schemas.microsoft.com/office/powerpoint/2010/main" val="1898205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2308" y="0"/>
            <a:ext cx="9529465" cy="9171742"/>
          </a:xfrm>
          <a:prstGeom prst="rect">
            <a:avLst/>
          </a:prstGeom>
          <a:noFill/>
        </p:spPr>
        <p:txBody>
          <a:bodyPr wrap="square" rtlCol="0">
            <a:spAutoFit/>
          </a:bodyPr>
          <a:lstStyle/>
          <a:p>
            <a:pPr algn="ctr"/>
            <a:r>
              <a:rPr lang="en-US" sz="3200" b="1" dirty="0"/>
              <a:t>Associate of Theological Schools</a:t>
            </a:r>
          </a:p>
          <a:p>
            <a:r>
              <a:rPr lang="en-US" sz="2800" b="1" i="1" dirty="0"/>
              <a:t>Seminary Accreditation Visit Nov. 11-14</a:t>
            </a:r>
          </a:p>
          <a:p>
            <a:endParaRPr lang="en-US" dirty="0"/>
          </a:p>
          <a:p>
            <a:pPr marL="285750" indent="-285750">
              <a:buFont typeface="Arial" panose="020B0604020202020204" pitchFamily="34" charset="0"/>
              <a:buChar char="•"/>
            </a:pPr>
            <a:r>
              <a:rPr lang="en-US" sz="1900" dirty="0"/>
              <a:t>ATS: </a:t>
            </a:r>
            <a:r>
              <a:rPr lang="en-US" sz="1900" i="1" dirty="0"/>
              <a:t>“To promote the improvement and enhancement of theological schools to the benefit of communities of faith and the broader public.”</a:t>
            </a:r>
            <a:r>
              <a:rPr lang="en-US" sz="1900" dirty="0"/>
              <a:t>  This includes educational, data, professional development, and other resources.</a:t>
            </a:r>
          </a:p>
          <a:p>
            <a:pPr marL="285750" indent="-285750">
              <a:buFont typeface="Arial" panose="020B0604020202020204" pitchFamily="34" charset="0"/>
              <a:buChar char="•"/>
            </a:pPr>
            <a:endParaRPr lang="en-US" sz="1900" b="1" dirty="0"/>
          </a:p>
          <a:p>
            <a:pPr marL="285750" indent="-285750">
              <a:buFont typeface="Arial" panose="020B0604020202020204" pitchFamily="34" charset="0"/>
              <a:buChar char="•"/>
            </a:pPr>
            <a:r>
              <a:rPr lang="en-US" sz="1900" b="1" i="1" dirty="0"/>
              <a:t>The Commission on Accrediting </a:t>
            </a:r>
            <a:r>
              <a:rPr lang="en-US" sz="1900" b="1" dirty="0"/>
              <a:t>accredits 270 graduate theological institutions.</a:t>
            </a:r>
          </a:p>
          <a:p>
            <a:pPr marL="285750" indent="-285750">
              <a:buFont typeface="Arial" panose="020B0604020202020204" pitchFamily="34" charset="0"/>
              <a:buChar char="•"/>
            </a:pPr>
            <a:endParaRPr lang="en-US" sz="1900" b="1" dirty="0"/>
          </a:p>
          <a:p>
            <a:pPr marL="285750" indent="-285750">
              <a:buFont typeface="Arial" panose="020B0604020202020204" pitchFamily="34" charset="0"/>
              <a:buChar char="•"/>
            </a:pPr>
            <a:r>
              <a:rPr lang="en-US" sz="1900" b="1" dirty="0"/>
              <a:t>This accreditation is recognized by the Presbyterian Church USA.</a:t>
            </a:r>
          </a:p>
          <a:p>
            <a:endParaRPr lang="en-US" sz="1900" b="1" dirty="0"/>
          </a:p>
          <a:p>
            <a:pPr marL="285750" indent="-285750">
              <a:buFont typeface="Arial" panose="020B0604020202020204" pitchFamily="34" charset="0"/>
              <a:buChar char="•"/>
            </a:pPr>
            <a:r>
              <a:rPr lang="en-US" sz="1900" b="1" dirty="0"/>
              <a:t>ATS has particular interest in how the distinctive missions of embedded seminaries are supported and benefit by the wider institutions, rather than be diminished.  (Mission, resources, shared governance, etc.)</a:t>
            </a:r>
          </a:p>
          <a:p>
            <a:pPr marL="285750" indent="-285750">
              <a:buFont typeface="Arial" panose="020B0604020202020204" pitchFamily="34" charset="0"/>
              <a:buChar char="•"/>
            </a:pPr>
            <a:endParaRPr lang="en-US" sz="1900" b="1" dirty="0"/>
          </a:p>
          <a:p>
            <a:pPr marL="285750" indent="-285750">
              <a:buFont typeface="Arial" panose="020B0604020202020204" pitchFamily="34" charset="0"/>
              <a:buChar char="•"/>
            </a:pPr>
            <a:r>
              <a:rPr lang="en-US" sz="1900" b="1" dirty="0"/>
              <a:t>Our faculty and staff function in both the university wider systems (including teaching) as well as seminary specific functions. University departments, committees resource seminary offerings (registrar, curriculum, finances, library, advancement, etc.)</a:t>
            </a:r>
          </a:p>
          <a:p>
            <a:endParaRPr lang="en-US" sz="1900" b="1" dirty="0"/>
          </a:p>
          <a:p>
            <a:pPr marL="285750" indent="-285750">
              <a:buFont typeface="Arial" panose="020B0604020202020204" pitchFamily="34" charset="0"/>
              <a:buChar char="•"/>
            </a:pPr>
            <a:r>
              <a:rPr lang="en-US" sz="1900" b="1" dirty="0"/>
              <a:t>The UDTS Council of Advisors is part of shared governance in supporting the Board of Trustees in stewarding and supporting the seminary’s mission.</a:t>
            </a:r>
          </a:p>
          <a:p>
            <a:endParaRPr lang="en-US" sz="1900" b="1" dirty="0"/>
          </a:p>
          <a:p>
            <a:endParaRPr lang="en-US" sz="1900" b="1" dirty="0"/>
          </a:p>
          <a:p>
            <a:endParaRPr lang="en-US" sz="1900" b="1" dirty="0"/>
          </a:p>
          <a:p>
            <a:endParaRPr lang="en-US" sz="1900" b="1" dirty="0"/>
          </a:p>
          <a:p>
            <a:endParaRPr lang="en-US" sz="1900" dirty="0"/>
          </a:p>
          <a:p>
            <a:endParaRPr lang="en-US" sz="1900" dirty="0"/>
          </a:p>
          <a:p>
            <a:endParaRPr lang="en-US" dirty="0"/>
          </a:p>
        </p:txBody>
      </p:sp>
    </p:spTree>
    <p:extLst>
      <p:ext uri="{BB962C8B-B14F-4D97-AF65-F5344CB8AC3E}">
        <p14:creationId xmlns:p14="http://schemas.microsoft.com/office/powerpoint/2010/main" val="416010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24DB0-2CED-4D14-BF85-C06C9E5402AB}"/>
              </a:ext>
            </a:extLst>
          </p:cNvPr>
          <p:cNvSpPr>
            <a:spLocks noGrp="1"/>
          </p:cNvSpPr>
          <p:nvPr>
            <p:ph type="title"/>
          </p:nvPr>
        </p:nvSpPr>
        <p:spPr>
          <a:xfrm flipV="1">
            <a:off x="609600" y="274321"/>
            <a:ext cx="9652000" cy="45719"/>
          </a:xfrm>
        </p:spPr>
        <p:txBody>
          <a:bodyPr>
            <a:normAutofit fontScale="90000"/>
          </a:bodyPr>
          <a:lstStyle/>
          <a:p>
            <a:br>
              <a:rPr lang="en-US" sz="4000" dirty="0"/>
            </a:br>
            <a:endParaRPr lang="en-US" dirty="0"/>
          </a:p>
        </p:txBody>
      </p:sp>
      <p:sp>
        <p:nvSpPr>
          <p:cNvPr id="3" name="Content Placeholder 2">
            <a:extLst>
              <a:ext uri="{FF2B5EF4-FFF2-40B4-BE49-F238E27FC236}">
                <a16:creationId xmlns:a16="http://schemas.microsoft.com/office/drawing/2014/main" id="{6DC7839B-9102-4922-A31A-37D9E3948969}"/>
              </a:ext>
            </a:extLst>
          </p:cNvPr>
          <p:cNvSpPr>
            <a:spLocks noGrp="1"/>
          </p:cNvSpPr>
          <p:nvPr>
            <p:ph idx="1"/>
          </p:nvPr>
        </p:nvSpPr>
        <p:spPr>
          <a:xfrm>
            <a:off x="500332" y="396815"/>
            <a:ext cx="10058400" cy="6271404"/>
          </a:xfrm>
        </p:spPr>
        <p:txBody>
          <a:bodyPr>
            <a:normAutofit fontScale="85000" lnSpcReduction="20000"/>
          </a:bodyPr>
          <a:lstStyle/>
          <a:p>
            <a:pPr marL="0" indent="0" algn="ctr">
              <a:buNone/>
            </a:pPr>
            <a:r>
              <a:rPr lang="en-US" sz="3000" b="1" dirty="0"/>
              <a:t>The University of Dubuque Theological Seminary Mission</a:t>
            </a:r>
          </a:p>
          <a:p>
            <a:pPr marL="0" indent="0" algn="ctr">
              <a:buNone/>
            </a:pPr>
            <a:endParaRPr lang="en-US" b="1" dirty="0"/>
          </a:p>
          <a:p>
            <a:pPr marL="0" indent="0" algn="ctr">
              <a:buNone/>
            </a:pPr>
            <a:r>
              <a:rPr lang="en-US" b="1" i="1" dirty="0"/>
              <a:t>A Community after God's Heart:</a:t>
            </a:r>
            <a:br>
              <a:rPr lang="en-US" i="1" dirty="0"/>
            </a:br>
            <a:r>
              <a:rPr lang="en-US" i="1" dirty="0"/>
              <a:t>Shaped by Faith in One God,</a:t>
            </a:r>
            <a:br>
              <a:rPr lang="en-US" i="1" dirty="0"/>
            </a:br>
            <a:r>
              <a:rPr lang="en-US" i="1" dirty="0"/>
              <a:t>Father, Son, and Holy Spirit,</a:t>
            </a:r>
            <a:br>
              <a:rPr lang="en-US" i="1" dirty="0"/>
            </a:br>
            <a:r>
              <a:rPr lang="en-US" i="1" dirty="0"/>
              <a:t>We seek to follow Jesus,</a:t>
            </a:r>
            <a:br>
              <a:rPr lang="en-US" i="1" dirty="0"/>
            </a:br>
            <a:r>
              <a:rPr lang="en-US" i="1" dirty="0"/>
              <a:t>Walk in the Spirit,</a:t>
            </a:r>
            <a:br>
              <a:rPr lang="en-US" i="1" dirty="0"/>
            </a:br>
            <a:r>
              <a:rPr lang="en-US" i="1" dirty="0"/>
              <a:t>Join God's Mission.</a:t>
            </a:r>
          </a:p>
          <a:p>
            <a:pPr marL="0" indent="0" algn="ctr">
              <a:buNone/>
            </a:pPr>
            <a:endParaRPr lang="en-US" i="1" dirty="0"/>
          </a:p>
          <a:p>
            <a:r>
              <a:rPr lang="en-US" dirty="0"/>
              <a:t>We are a Christian seminary dedicated for </a:t>
            </a:r>
            <a:r>
              <a:rPr lang="en-US" u="sng" dirty="0"/>
              <a:t>forming God's people for servant leadership</a:t>
            </a:r>
            <a:r>
              <a:rPr lang="en-US" dirty="0"/>
              <a:t> in ministry and mission:</a:t>
            </a:r>
          </a:p>
          <a:p>
            <a:r>
              <a:rPr lang="en-US" u="sng" dirty="0"/>
              <a:t>Gathering</a:t>
            </a:r>
            <a:r>
              <a:rPr lang="en-US" dirty="0"/>
              <a:t> in gratitude and faithfulness, to be </a:t>
            </a:r>
            <a:r>
              <a:rPr lang="en-US" u="sng" dirty="0"/>
              <a:t>reformed according to the Word</a:t>
            </a:r>
            <a:r>
              <a:rPr lang="en-US" dirty="0"/>
              <a:t> of God.</a:t>
            </a:r>
          </a:p>
          <a:p>
            <a:r>
              <a:rPr lang="en-US" dirty="0"/>
              <a:t>Growing in the Church's </a:t>
            </a:r>
            <a:r>
              <a:rPr lang="en-US" u="sng" dirty="0"/>
              <a:t>biblical faith </a:t>
            </a:r>
            <a:r>
              <a:rPr lang="en-US" dirty="0"/>
              <a:t>in the </a:t>
            </a:r>
            <a:r>
              <a:rPr lang="en-US" u="sng" dirty="0"/>
              <a:t>Triune God</a:t>
            </a:r>
            <a:r>
              <a:rPr lang="en-US" dirty="0"/>
              <a:t>.</a:t>
            </a:r>
          </a:p>
          <a:p>
            <a:r>
              <a:rPr lang="en-US" dirty="0"/>
              <a:t>Excelling in theological education and </a:t>
            </a:r>
            <a:r>
              <a:rPr lang="en-US" u="sng" dirty="0"/>
              <a:t>scholarship</a:t>
            </a:r>
            <a:r>
              <a:rPr lang="en-US" dirty="0"/>
              <a:t>.</a:t>
            </a:r>
          </a:p>
          <a:p>
            <a:r>
              <a:rPr lang="en-US" dirty="0"/>
              <a:t>Living as faithful s</a:t>
            </a:r>
            <a:r>
              <a:rPr lang="en-US" u="sng" dirty="0"/>
              <a:t>tewards</a:t>
            </a:r>
            <a:r>
              <a:rPr lang="en-US" dirty="0"/>
              <a:t> of God's Gifts.</a:t>
            </a:r>
          </a:p>
          <a:p>
            <a:r>
              <a:rPr lang="en-US" dirty="0"/>
              <a:t>Engaging the changing </a:t>
            </a:r>
            <a:r>
              <a:rPr lang="en-US" u="sng" dirty="0"/>
              <a:t>needs of the Church and World</a:t>
            </a:r>
            <a:r>
              <a:rPr lang="en-US" dirty="0"/>
              <a:t>.</a:t>
            </a:r>
          </a:p>
          <a:p>
            <a:r>
              <a:rPr lang="en-US" i="1" dirty="0"/>
              <a:t>Touchpoints with UD Mission:  Excellence in scholarship; hospitality; stewardship; holistic formation and development; service in church and world</a:t>
            </a:r>
          </a:p>
          <a:p>
            <a:pPr marL="0" indent="0" algn="ctr">
              <a:buNone/>
            </a:pPr>
            <a:endParaRPr lang="en-US" dirty="0"/>
          </a:p>
        </p:txBody>
      </p:sp>
    </p:spTree>
    <p:extLst>
      <p:ext uri="{BB962C8B-B14F-4D97-AF65-F5344CB8AC3E}">
        <p14:creationId xmlns:p14="http://schemas.microsoft.com/office/powerpoint/2010/main" val="945150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C5222-3C32-4DC9-9434-3C602466D2F3}"/>
              </a:ext>
            </a:extLst>
          </p:cNvPr>
          <p:cNvSpPr>
            <a:spLocks noGrp="1"/>
          </p:cNvSpPr>
          <p:nvPr>
            <p:ph type="title"/>
          </p:nvPr>
        </p:nvSpPr>
        <p:spPr>
          <a:xfrm>
            <a:off x="609600" y="320040"/>
            <a:ext cx="9652000" cy="15441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2541DB9-4213-4488-93EA-6C88E14D15C9}"/>
              </a:ext>
            </a:extLst>
          </p:cNvPr>
          <p:cNvSpPr>
            <a:spLocks noGrp="1"/>
          </p:cNvSpPr>
          <p:nvPr>
            <p:ph idx="1"/>
          </p:nvPr>
        </p:nvSpPr>
        <p:spPr>
          <a:xfrm>
            <a:off x="215660" y="595223"/>
            <a:ext cx="10045940" cy="5860513"/>
          </a:xfrm>
        </p:spPr>
        <p:txBody>
          <a:bodyPr>
            <a:normAutofit fontScale="92500" lnSpcReduction="20000"/>
          </a:bodyPr>
          <a:lstStyle/>
          <a:p>
            <a:pPr marL="0" indent="0" algn="ctr">
              <a:buNone/>
            </a:pPr>
            <a:r>
              <a:rPr lang="en-US" b="1" u="sng" dirty="0"/>
              <a:t>UDTS Distinctives (Our Brand) </a:t>
            </a:r>
          </a:p>
          <a:p>
            <a:pPr marL="0" indent="0" algn="ctr">
              <a:buNone/>
            </a:pPr>
            <a:r>
              <a:rPr lang="en-US" b="1" dirty="0"/>
              <a:t>Emerging in our Self-Study and Focus Groups</a:t>
            </a:r>
          </a:p>
          <a:p>
            <a:pPr marL="0" indent="0" algn="ctr">
              <a:buNone/>
            </a:pPr>
            <a:endParaRPr lang="en-US" b="1" dirty="0"/>
          </a:p>
          <a:p>
            <a:r>
              <a:rPr lang="en-US" dirty="0"/>
              <a:t>A centered theology (Apostles’ Creed), Christ/Triune God at the center</a:t>
            </a:r>
          </a:p>
          <a:p>
            <a:r>
              <a:rPr lang="en-US" dirty="0"/>
              <a:t>Commitment to spiritual and community formation</a:t>
            </a:r>
          </a:p>
          <a:p>
            <a:r>
              <a:rPr lang="en-US" dirty="0"/>
              <a:t>Excellent scholarship married to very practical equipping</a:t>
            </a:r>
          </a:p>
          <a:p>
            <a:r>
              <a:rPr lang="en-US" dirty="0"/>
              <a:t>The grassroots church in our view, including small churches</a:t>
            </a:r>
          </a:p>
          <a:p>
            <a:r>
              <a:rPr lang="en-US" dirty="0"/>
              <a:t>Provision of education across the full spectrum of education (GED to </a:t>
            </a:r>
            <a:r>
              <a:rPr lang="en-US" dirty="0" err="1"/>
              <a:t>DMin</a:t>
            </a:r>
            <a:r>
              <a:rPr lang="en-US" dirty="0"/>
              <a:t>; half of our students in beginning certificate offerings)</a:t>
            </a:r>
          </a:p>
          <a:p>
            <a:r>
              <a:rPr lang="en-US" dirty="0"/>
              <a:t>Accessible education online, hybrid, in person (PCUSA school offering the most fully online degrees)</a:t>
            </a:r>
          </a:p>
          <a:p>
            <a:r>
              <a:rPr lang="en-US" dirty="0"/>
              <a:t>Missional: high faculty capacity for flexibility and adapting modalities to serve the church in the world today (4.5 million in Lilly funded explorations)</a:t>
            </a:r>
          </a:p>
          <a:p>
            <a:r>
              <a:rPr lang="en-US" i="1" dirty="0"/>
              <a:t>“For Christ’s church and God’s beloved world - the seminary community who joins you where you are.”</a:t>
            </a:r>
          </a:p>
          <a:p>
            <a:endParaRPr lang="en-US" dirty="0"/>
          </a:p>
          <a:p>
            <a:endParaRPr lang="en-US" b="1" dirty="0"/>
          </a:p>
          <a:p>
            <a:endParaRPr lang="en-US" b="1" dirty="0"/>
          </a:p>
          <a:p>
            <a:pPr marL="0" indent="0" algn="ctr">
              <a:buNone/>
            </a:pPr>
            <a:endParaRPr lang="en-US" b="1" dirty="0"/>
          </a:p>
          <a:p>
            <a:endParaRPr lang="en-US" b="1" dirty="0"/>
          </a:p>
          <a:p>
            <a:pPr marL="0" indent="0" algn="ctr">
              <a:buNone/>
            </a:pPr>
            <a:endParaRPr lang="en-US" b="1" dirty="0"/>
          </a:p>
          <a:p>
            <a:pPr marL="0" indent="0">
              <a:buNone/>
            </a:pPr>
            <a:endParaRPr lang="en-US" b="1" dirty="0"/>
          </a:p>
        </p:txBody>
      </p:sp>
    </p:spTree>
    <p:extLst>
      <p:ext uri="{BB962C8B-B14F-4D97-AF65-F5344CB8AC3E}">
        <p14:creationId xmlns:p14="http://schemas.microsoft.com/office/powerpoint/2010/main" val="1130315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903A5-4BB3-4337-B4B8-71C2D12FABD3}"/>
              </a:ext>
            </a:extLst>
          </p:cNvPr>
          <p:cNvSpPr>
            <a:spLocks noGrp="1"/>
          </p:cNvSpPr>
          <p:nvPr>
            <p:ph type="title"/>
          </p:nvPr>
        </p:nvSpPr>
        <p:spPr>
          <a:xfrm>
            <a:off x="609600" y="320040"/>
            <a:ext cx="9652000" cy="26655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86EF99E-28ED-4EFB-812A-1F69B4313BD2}"/>
              </a:ext>
            </a:extLst>
          </p:cNvPr>
          <p:cNvSpPr>
            <a:spLocks noGrp="1"/>
          </p:cNvSpPr>
          <p:nvPr>
            <p:ph idx="1"/>
          </p:nvPr>
        </p:nvSpPr>
        <p:spPr>
          <a:xfrm>
            <a:off x="609600" y="646981"/>
            <a:ext cx="9652000" cy="5808755"/>
          </a:xfrm>
        </p:spPr>
        <p:txBody>
          <a:bodyPr/>
          <a:lstStyle/>
          <a:p>
            <a:pPr marL="0" indent="0" algn="ctr">
              <a:buNone/>
            </a:pPr>
            <a:r>
              <a:rPr lang="en-US" sz="3200" b="1" i="1" dirty="0"/>
              <a:t>What do you see as essential </a:t>
            </a:r>
          </a:p>
          <a:p>
            <a:pPr marL="0" indent="0" algn="ctr">
              <a:buNone/>
            </a:pPr>
            <a:r>
              <a:rPr lang="en-US" sz="3200" b="1" i="1" dirty="0"/>
              <a:t>in our stewarding of UDTS’ mission?</a:t>
            </a:r>
          </a:p>
          <a:p>
            <a:pPr marL="0" indent="0" algn="ctr">
              <a:buNone/>
            </a:pPr>
            <a:endParaRPr lang="en-US" b="1" i="1" dirty="0"/>
          </a:p>
          <a:p>
            <a:pPr marL="0" indent="0" algn="ctr">
              <a:buNone/>
            </a:pPr>
            <a:endParaRPr lang="en-US" b="1" i="1" dirty="0"/>
          </a:p>
          <a:p>
            <a:pPr marL="0" indent="0" algn="ctr">
              <a:buNone/>
            </a:pPr>
            <a:r>
              <a:rPr lang="en-US" b="1" i="1" dirty="0"/>
              <a:t>The University of Dubuque Theological Seminary</a:t>
            </a:r>
          </a:p>
          <a:p>
            <a:pPr marL="0" indent="0" algn="ctr">
              <a:buNone/>
            </a:pPr>
            <a:r>
              <a:rPr lang="en-US" b="1" i="1" dirty="0"/>
              <a:t>is the seminary that ________________</a:t>
            </a:r>
          </a:p>
        </p:txBody>
      </p:sp>
    </p:spTree>
    <p:extLst>
      <p:ext uri="{BB962C8B-B14F-4D97-AF65-F5344CB8AC3E}">
        <p14:creationId xmlns:p14="http://schemas.microsoft.com/office/powerpoint/2010/main" val="17301861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747</Words>
  <Application>Microsoft Office PowerPoint</Application>
  <PresentationFormat>Widescreen</PresentationFormat>
  <Paragraphs>88</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Trebuchet MS</vt:lpstr>
      <vt:lpstr>Wingdings</vt:lpstr>
      <vt:lpstr>Wingdings 2</vt:lpstr>
      <vt:lpstr>Opulent</vt:lpstr>
      <vt:lpstr>PowerPoint Presentation</vt:lpstr>
      <vt:lpstr>PowerPoint Presentation</vt:lpstr>
      <vt:lpstr>PowerPoint Presentation</vt:lpstr>
      <vt:lpstr>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Ward</dc:creator>
  <cp:lastModifiedBy>B McCaw</cp:lastModifiedBy>
  <cp:revision>9</cp:revision>
  <dcterms:created xsi:type="dcterms:W3CDTF">2024-04-04T13:58:00Z</dcterms:created>
  <dcterms:modified xsi:type="dcterms:W3CDTF">2024-07-29T22:49:03Z</dcterms:modified>
</cp:coreProperties>
</file>